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406" r:id="rId3"/>
    <p:sldId id="460" r:id="rId4"/>
    <p:sldId id="461" r:id="rId5"/>
    <p:sldId id="462" r:id="rId6"/>
    <p:sldId id="466" r:id="rId7"/>
    <p:sldId id="467" r:id="rId8"/>
    <p:sldId id="514" r:id="rId9"/>
    <p:sldId id="359" r:id="rId10"/>
    <p:sldId id="470" r:id="rId11"/>
    <p:sldId id="511" r:id="rId12"/>
    <p:sldId id="469" r:id="rId13"/>
    <p:sldId id="512" r:id="rId14"/>
    <p:sldId id="513" r:id="rId15"/>
    <p:sldId id="463" r:id="rId16"/>
    <p:sldId id="515" r:id="rId17"/>
    <p:sldId id="476" r:id="rId18"/>
    <p:sldId id="473" r:id="rId19"/>
    <p:sldId id="468" r:id="rId20"/>
    <p:sldId id="516" r:id="rId21"/>
    <p:sldId id="474" r:id="rId22"/>
    <p:sldId id="475" r:id="rId23"/>
    <p:sldId id="472" r:id="rId24"/>
    <p:sldId id="477" r:id="rId25"/>
    <p:sldId id="517" r:id="rId26"/>
    <p:sldId id="479" r:id="rId27"/>
    <p:sldId id="480" r:id="rId28"/>
    <p:sldId id="518" r:id="rId29"/>
    <p:sldId id="481" r:id="rId30"/>
    <p:sldId id="478" r:id="rId31"/>
    <p:sldId id="485" r:id="rId32"/>
    <p:sldId id="486" r:id="rId33"/>
    <p:sldId id="520" r:id="rId34"/>
    <p:sldId id="487" r:id="rId35"/>
    <p:sldId id="488" r:id="rId36"/>
    <p:sldId id="521" r:id="rId37"/>
    <p:sldId id="489" r:id="rId38"/>
    <p:sldId id="491" r:id="rId39"/>
    <p:sldId id="492" r:id="rId40"/>
    <p:sldId id="494" r:id="rId41"/>
    <p:sldId id="497" r:id="rId42"/>
    <p:sldId id="499" r:id="rId43"/>
    <p:sldId id="500" r:id="rId44"/>
    <p:sldId id="503" r:id="rId45"/>
    <p:sldId id="522" r:id="rId46"/>
    <p:sldId id="501" r:id="rId47"/>
    <p:sldId id="504" r:id="rId48"/>
    <p:sldId id="505" r:id="rId49"/>
    <p:sldId id="523" r:id="rId50"/>
    <p:sldId id="508" r:id="rId51"/>
    <p:sldId id="506" r:id="rId52"/>
    <p:sldId id="507" r:id="rId53"/>
    <p:sldId id="502" r:id="rId54"/>
    <p:sldId id="509" r:id="rId55"/>
    <p:sldId id="524" r:id="rId56"/>
    <p:sldId id="426" r:id="rId57"/>
    <p:sldId id="405" r:id="rId58"/>
    <p:sldId id="293" r:id="rId59"/>
    <p:sldId id="306" r:id="rId60"/>
    <p:sldId id="526" r:id="rId61"/>
    <p:sldId id="367" r:id="rId62"/>
    <p:sldId id="529" r:id="rId63"/>
    <p:sldId id="530" r:id="rId64"/>
    <p:sldId id="535" r:id="rId65"/>
    <p:sldId id="532" r:id="rId66"/>
    <p:sldId id="531" r:id="rId67"/>
    <p:sldId id="534" r:id="rId68"/>
    <p:sldId id="528" r:id="rId69"/>
    <p:sldId id="484" r:id="rId70"/>
    <p:sldId id="464" r:id="rId71"/>
    <p:sldId id="510" r:id="rId72"/>
    <p:sldId id="465" r:id="rId73"/>
    <p:sldId id="471" r:id="rId74"/>
    <p:sldId id="483" r:id="rId75"/>
    <p:sldId id="496" r:id="rId76"/>
    <p:sldId id="498" r:id="rId77"/>
    <p:sldId id="525" r:id="rId7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62</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2110991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951653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30105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27/10/2023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7.png"/><Relationship Id="rId7"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18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51.png"/><Relationship Id="rId4" Type="http://schemas.openxmlformats.org/officeDocument/2006/relationships/image" Target="../media/image242.png"/><Relationship Id="rId9"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92.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7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0.png"/><Relationship Id="rId9" Type="http://schemas.openxmlformats.org/officeDocument/2006/relationships/image" Target="../media/image301.png"/></Relationships>
</file>

<file path=ppt/slides/_rels/slide71.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31.png"/><Relationship Id="rId1" Type="http://schemas.openxmlformats.org/officeDocument/2006/relationships/slideLayout" Target="../slideLayouts/slideLayout2.xml"/><Relationship Id="rId6" Type="http://schemas.openxmlformats.org/officeDocument/2006/relationships/image" Target="../media/image871.png"/><Relationship Id="rId5" Type="http://schemas.openxmlformats.org/officeDocument/2006/relationships/image" Target="../media/image861.png"/><Relationship Id="rId4" Type="http://schemas.openxmlformats.org/officeDocument/2006/relationships/image" Target="../media/image851.png"/></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9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9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110.png"/><Relationship Id="rId21" Type="http://schemas.openxmlformats.org/officeDocument/2006/relationships/image" Target="../media/image93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0.png"/><Relationship Id="rId7" Type="http://schemas.openxmlformats.org/officeDocument/2006/relationships/image" Target="../media/image104.png"/><Relationship Id="rId12" Type="http://schemas.openxmlformats.org/officeDocument/2006/relationships/image" Target="../media/image29.png"/><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28.png"/><Relationship Id="rId5" Type="http://schemas.openxmlformats.org/officeDocument/2006/relationships/image" Target="../media/image280.png"/><Relationship Id="rId15" Type="http://schemas.openxmlformats.org/officeDocument/2006/relationships/image" Target="../media/image108.png"/><Relationship Id="rId10" Type="http://schemas.openxmlformats.org/officeDocument/2006/relationships/image" Target="../media/image107.png"/><Relationship Id="rId4" Type="http://schemas.openxmlformats.org/officeDocument/2006/relationships/image" Target="../media/image270.png"/><Relationship Id="rId9" Type="http://schemas.openxmlformats.org/officeDocument/2006/relationships/image" Target="../media/image10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188688" y="1825624"/>
                <a:ext cx="6850913" cy="5032375"/>
              </a:xfrm>
            </p:spPr>
            <p:txBody>
              <a:bodyPr>
                <a:normAutofit lnSpcReduction="1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188688" y="1825624"/>
                <a:ext cx="6850913" cy="5032375"/>
              </a:xfrm>
              <a:blipFill>
                <a:blip r:embed="rId4"/>
                <a:stretch>
                  <a:fillRect l="-1601" t="-2663" r="-267"/>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838200" y="1825624"/>
                <a:ext cx="11249025" cy="5032375"/>
              </a:xfrm>
            </p:spPr>
            <p:txBody>
              <a:bodyPr>
                <a:normAutofit/>
              </a:bodyPr>
              <a:lstStyle/>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o objetivo é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838200" y="1825624"/>
                <a:ext cx="11249025" cy="5032375"/>
              </a:xfrm>
              <a:blipFill>
                <a:blip r:embed="rId3"/>
                <a:stretch>
                  <a:fillRect l="-976" t="-1937"/>
                </a:stretch>
              </a:blipFill>
            </p:spPr>
            <p:txBody>
              <a:bodyPr/>
              <a:lstStyle/>
              <a:p>
                <a:r>
                  <a:rPr lang="pt-BR">
                    <a:noFill/>
                  </a:rPr>
                  <a:t> </a:t>
                </a:r>
              </a:p>
            </p:txBody>
          </p:sp>
        </mc:Fallback>
      </mc:AlternateContent>
      <p:pic>
        <p:nvPicPr>
          <p:cNvPr id="37" name="Imagem 36">
            <a:extLst>
              <a:ext uri="{FF2B5EF4-FFF2-40B4-BE49-F238E27FC236}">
                <a16:creationId xmlns:a16="http://schemas.microsoft.com/office/drawing/2014/main" id="{1D379150-6252-7BA4-3C30-17590A9FC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894" y="3267404"/>
            <a:ext cx="7730911" cy="3466441"/>
          </a:xfrm>
          <a:prstGeom prst="rect">
            <a:avLst/>
          </a:prstGeom>
        </p:spPr>
      </p:pic>
      <p:sp>
        <p:nvSpPr>
          <p:cNvPr id="38" name="Elipse 37">
            <a:extLst>
              <a:ext uri="{FF2B5EF4-FFF2-40B4-BE49-F238E27FC236}">
                <a16:creationId xmlns:a16="http://schemas.microsoft.com/office/drawing/2014/main" id="{E13B9720-8CF0-5AF4-084C-2DE6ADE2CBE3}"/>
              </a:ext>
            </a:extLst>
          </p:cNvPr>
          <p:cNvSpPr/>
          <p:nvPr/>
        </p:nvSpPr>
        <p:spPr>
          <a:xfrm>
            <a:off x="3448050" y="4076700"/>
            <a:ext cx="314325" cy="122872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559ADDD4-5CCC-23F5-7DA7-A05475B9EFE7}"/>
              </a:ext>
            </a:extLst>
          </p:cNvPr>
          <p:cNvSpPr txBox="1"/>
          <p:nvPr/>
        </p:nvSpPr>
        <p:spPr>
          <a:xfrm>
            <a:off x="3605212" y="5086418"/>
            <a:ext cx="352425" cy="707886"/>
          </a:xfrm>
          <a:prstGeom prst="rect">
            <a:avLst/>
          </a:prstGeom>
          <a:noFill/>
        </p:spPr>
        <p:txBody>
          <a:bodyPr wrap="square" rtlCol="0">
            <a:spAutoFit/>
          </a:bodyPr>
          <a:lstStyle/>
          <a:p>
            <a:r>
              <a:rPr lang="pt-BR" sz="4000" dirty="0">
                <a:solidFill>
                  <a:srgbClr val="FF0000"/>
                </a:solidFill>
              </a:rPr>
              <a:t>?</a:t>
            </a:r>
          </a:p>
        </p:txBody>
      </p:sp>
    </p:spTree>
    <p:extLst>
      <p:ext uri="{BB962C8B-B14F-4D97-AF65-F5344CB8AC3E}">
        <p14:creationId xmlns:p14="http://schemas.microsoft.com/office/powerpoint/2010/main" val="1871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a:p>
            <a:r>
              <a:rPr lang="pt-BR" dirty="0"/>
              <a:t>Usamos uma ou mais camadas escondidas para encontrar uma superfície de separação adequada.</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43576" y="1825624"/>
            <a:ext cx="6267450" cy="5032375"/>
          </a:xfrm>
        </p:spPr>
        <p:txBody>
          <a:bodyPr>
            <a:normAutofit/>
          </a:bodyPr>
          <a:lstStyle/>
          <a:p>
            <a:r>
              <a:rPr lang="pt-BR" dirty="0"/>
              <a:t>As </a:t>
            </a:r>
            <a:r>
              <a:rPr lang="pt-BR" b="1" i="1" dirty="0">
                <a:solidFill>
                  <a:srgbClr val="00B050"/>
                </a:solidFill>
              </a:rPr>
              <a:t>saídas (teóricas) da rede </a:t>
            </a:r>
            <a:r>
              <a:rPr lang="pt-BR" dirty="0"/>
              <a:t>nos fornecem uma maneira de </a:t>
            </a:r>
            <a:r>
              <a:rPr lang="pt-BR" b="1" i="1" dirty="0">
                <a:solidFill>
                  <a:srgbClr val="7030A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a:t>
            </a:r>
            <a:r>
              <a:rPr lang="pt-BR" b="1" i="1" dirty="0">
                <a:solidFill>
                  <a:srgbClr val="7030A0"/>
                </a:solidFill>
              </a:rPr>
              <a:t>vetor</a:t>
            </a:r>
            <a:r>
              <a:rPr lang="pt-BR" b="1" i="1" dirty="0">
                <a:solidFill>
                  <a:srgbClr val="00B050"/>
                </a:solidFill>
              </a:rPr>
              <a:t> contendo a </a:t>
            </a:r>
            <a:r>
              <a:rPr lang="pt-BR" b="1" i="1" dirty="0">
                <a:solidFill>
                  <a:srgbClr val="7030A0"/>
                </a:solidFill>
              </a:rPr>
              <a:t>saída desejada de cada um dos neurônios</a:t>
            </a:r>
            <a:r>
              <a:rPr lang="pt-BR" b="1" i="1" dirty="0">
                <a:solidFill>
                  <a:srgbClr val="00B050"/>
                </a:solidFill>
              </a:rPr>
              <a:t>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com imagens de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O TensorFlow disponibiliza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Por isso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definimos nela as </a:t>
            </a:r>
            <a:r>
              <a:rPr lang="pt-BR" b="1" i="1" dirty="0">
                <a:solidFill>
                  <a:srgbClr val="00B050"/>
                </a:solidFill>
              </a:rPr>
              <a:t>dimensões de entrada</a:t>
            </a:r>
            <a:r>
              <a:rPr lang="pt-BR" dirty="0"/>
              <a:t>.</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4F9FAF91-33CD-C064-B2A5-874674822177}"/>
              </a:ext>
            </a:extLst>
          </p:cNvPr>
          <p:cNvGrpSpPr/>
          <p:nvPr/>
        </p:nvGrpSpPr>
        <p:grpSpPr>
          <a:xfrm>
            <a:off x="1115363" y="2400298"/>
            <a:ext cx="3968359" cy="3472872"/>
            <a:chOff x="1115363" y="2400298"/>
            <a:chExt cx="3968359" cy="3472872"/>
          </a:xfrm>
        </p:grpSpPr>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grpSp>
    </p:spTree>
    <p:extLst>
      <p:ext uri="{BB962C8B-B14F-4D97-AF65-F5344CB8AC3E}">
        <p14:creationId xmlns:p14="http://schemas.microsoft.com/office/powerpoint/2010/main" val="44460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a:t>
            </a:r>
            <a:r>
              <a:rPr lang="pt-BR" b="1" i="1" dirty="0">
                <a:solidFill>
                  <a:srgbClr val="00B050"/>
                </a:solidFill>
                <a:effectLst/>
              </a:rPr>
              <a:t>mitigar o problema do 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a:t>
            </a:r>
            <a:r>
              <a:rPr lang="pt-BR" b="1" i="1" dirty="0">
                <a:solidFill>
                  <a:srgbClr val="7030A0"/>
                </a:solidFill>
                <a:effectLst/>
              </a:rPr>
              <a:t>padrões</a:t>
            </a:r>
            <a:r>
              <a:rPr lang="pt-BR" b="1" i="1" dirty="0">
                <a:solidFill>
                  <a:srgbClr val="00B050"/>
                </a:solidFill>
                <a:effectLst/>
              </a:rPr>
              <a:t> </a:t>
            </a:r>
            <a:r>
              <a:rPr lang="pt-BR" b="1" i="1" dirty="0">
                <a:solidFill>
                  <a:srgbClr val="7030A0"/>
                </a:solidFill>
                <a:effectLst/>
              </a:rPr>
              <a:t>e</a:t>
            </a:r>
            <a:r>
              <a:rPr lang="pt-BR" b="1" i="1" dirty="0">
                <a:solidFill>
                  <a:srgbClr val="00B050"/>
                </a:solidFill>
                <a:effectLst/>
              </a:rPr>
              <a:t> a modelar </a:t>
            </a:r>
            <a:r>
              <a:rPr lang="pt-BR" b="1" i="1" dirty="0">
                <a:solidFill>
                  <a:srgbClr val="7030A0"/>
                </a:solidFill>
                <a:effectLst/>
              </a:rPr>
              <a:t>relacionamentos complexos</a:t>
            </a:r>
            <a:r>
              <a:rPr lang="pt-BR" b="1" i="1" dirty="0">
                <a:solidFill>
                  <a:srgbClr val="00B050"/>
                </a:solidFill>
                <a:effectLst/>
              </a:rPr>
              <a:t>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958584" y="1825624"/>
            <a:ext cx="511208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empregadas em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pPr lvl="1">
              <a:buFont typeface="Wingdings" panose="05000000000000000000" pitchFamily="2" charset="2"/>
              <a:buChar char="§"/>
            </a:pPr>
            <a:r>
              <a:rPr lang="pt-BR" b="0" i="0" dirty="0">
                <a:effectLst/>
              </a:rPr>
              <a:t>Normaliza as ativações.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322576"/>
            <a:ext cx="6857607" cy="3472970"/>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FAD3F53-4E4D-E3B9-2130-8AD83335EDE1}"/>
                  </a:ext>
                </a:extLst>
              </p:cNvPr>
              <p:cNvSpPr txBox="1"/>
              <p:nvPr/>
            </p:nvSpPr>
            <p:spPr>
              <a:xfrm>
                <a:off x="1408176" y="5879592"/>
                <a:ext cx="3530454" cy="461665"/>
              </a:xfrm>
              <a:prstGeom prst="rect">
                <a:avLst/>
              </a:prstGeom>
              <a:noFill/>
            </p:spPr>
            <p:txBody>
              <a:bodyPr wrap="none" rtlCol="0">
                <a:spAutoFit/>
              </a:bodyPr>
              <a:lstStyle/>
              <a:p>
                <a14:m>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=3</m:t>
                    </m:r>
                  </m:oMath>
                </a14:m>
                <a:r>
                  <a:rPr lang="pt-BR" sz="2400" dirty="0"/>
                  <a:t> (número de classes)</a:t>
                </a:r>
              </a:p>
            </p:txBody>
          </p:sp>
        </mc:Choice>
        <mc:Fallback xmlns="">
          <p:sp>
            <p:nvSpPr>
              <p:cNvPr id="4" name="CaixaDeTexto 3">
                <a:extLst>
                  <a:ext uri="{FF2B5EF4-FFF2-40B4-BE49-F238E27FC236}">
                    <a16:creationId xmlns:a16="http://schemas.microsoft.com/office/drawing/2014/main" id="{EFAD3F53-4E4D-E3B9-2130-8AD83335EDE1}"/>
                  </a:ext>
                </a:extLst>
              </p:cNvPr>
              <p:cNvSpPr txBox="1">
                <a:spLocks noRot="1" noChangeAspect="1" noMove="1" noResize="1" noEditPoints="1" noAdjustHandles="1" noChangeArrowheads="1" noChangeShapeType="1" noTextEdit="1"/>
              </p:cNvSpPr>
              <p:nvPr/>
            </p:nvSpPr>
            <p:spPr>
              <a:xfrm>
                <a:off x="1408176" y="5879592"/>
                <a:ext cx="3530454" cy="461665"/>
              </a:xfrm>
              <a:prstGeom prst="rect">
                <a:avLst/>
              </a:prstGeom>
              <a:blipFill>
                <a:blip r:embed="rId4"/>
                <a:stretch>
                  <a:fillRect l="-1209" t="-10667" r="-1727" b="-29333"/>
                </a:stretch>
              </a:blipFill>
            </p:spPr>
            <p:txBody>
              <a:bodyPr/>
              <a:lstStyle/>
              <a:p>
                <a:r>
                  <a:rPr lang="pt-BR">
                    <a:noFill/>
                  </a:rPr>
                  <a:t> </a:t>
                </a:r>
              </a:p>
            </p:txBody>
          </p:sp>
        </mc:Fallback>
      </mc:AlternateContent>
    </p:spTree>
    <p:extLst>
      <p:ext uri="{BB962C8B-B14F-4D97-AF65-F5344CB8AC3E}">
        <p14:creationId xmlns:p14="http://schemas.microsoft.com/office/powerpoint/2010/main" val="201184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ou seja, a soma ponderada das entradas de um neurônio,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b="-2421"/>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solidFill>
                  <a:srgbClr val="7030A0"/>
                </a:solidFill>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a:t>
            </a:r>
            <a:r>
              <a:rPr lang="pt-BR" b="1" i="1" dirty="0">
                <a:solidFill>
                  <a:srgbClr val="00B050"/>
                </a:solidFill>
                <a:effectLst/>
              </a:rPr>
              <a:t>exemplo</a:t>
            </a:r>
            <a:r>
              <a:rPr lang="pt-BR" b="0" dirty="0">
                <a:effectLst/>
              </a:rPr>
              <a:t> é atribuído a uma única </a:t>
            </a:r>
            <a:r>
              <a:rPr lang="pt-BR" b="1" i="1" dirty="0">
                <a:solidFill>
                  <a:srgbClr val="00B050"/>
                </a:solidFill>
                <a:effectLst/>
              </a:rPr>
              <a:t>classe exclusiva</a:t>
            </a:r>
            <a:r>
              <a:rPr lang="pt-BR" b="0" dirty="0">
                <a:effectLst/>
              </a:rPr>
              <a:t>.</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a:t>
            </a:r>
            <a:r>
              <a:rPr lang="pt-BR" b="1" i="1" dirty="0">
                <a:solidFill>
                  <a:srgbClr val="7030A0"/>
                </a:solidFill>
              </a:rPr>
              <a:t>histórico de gradientes passados</a:t>
            </a:r>
            <a:r>
              <a:rPr lang="pt-BR" dirty="0"/>
              <a:t>,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68457"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ou seja, pertencem a um conjunto discreto e finito de classes.</a:t>
            </a:r>
          </a:p>
          <a:p>
            <a:r>
              <a:rPr lang="pt-BR" b="0" i="0" dirty="0">
                <a:effectLst/>
              </a:rPr>
              <a:t>As saídas podem ser </a:t>
            </a:r>
            <a:r>
              <a:rPr lang="pt-BR" b="1" i="1" dirty="0">
                <a:solidFill>
                  <a:srgbClr val="00B050"/>
                </a:solidFill>
                <a:effectLst/>
              </a:rPr>
              <a:t>codificadas </a:t>
            </a:r>
            <a:r>
              <a:rPr lang="pt-BR" dirty="0">
                <a:effectLst/>
              </a:rPr>
              <a:t>como</a:t>
            </a:r>
            <a:r>
              <a:rPr lang="pt-BR" b="1" i="1" dirty="0">
                <a:solidFill>
                  <a:srgbClr val="00B050"/>
                </a:solidFill>
                <a:effectLst/>
              </a:rPr>
              <a:t> valores inteiros</a:t>
            </a:r>
            <a:r>
              <a:rPr lang="pt-BR" dirty="0"/>
              <a:t> o</a:t>
            </a:r>
            <a:r>
              <a:rPr lang="pt-BR" b="0" i="0" dirty="0">
                <a:effectLst/>
              </a:rPr>
              <a:t>u </a:t>
            </a:r>
            <a:r>
              <a:rPr lang="pt-BR" b="1" i="1" dirty="0">
                <a:solidFill>
                  <a:srgbClr val="00B050"/>
                </a:solidFill>
                <a:effectLst/>
              </a:rPr>
              <a:t>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como função de erro a </a:t>
            </a:r>
            <a:r>
              <a:rPr lang="pt-BR" b="0" i="0" dirty="0">
                <a:effectLst/>
              </a:rPr>
              <a:t>entropia cruzada categórica ou </a:t>
            </a:r>
            <a:r>
              <a:rPr lang="pt-BR" dirty="0"/>
              <a:t>sua versão </a:t>
            </a:r>
            <a:r>
              <a:rPr lang="pt-BR" b="0" i="0" dirty="0">
                <a:effectLst/>
              </a:rPr>
              <a:t>esparsa.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a:t>
                </a:r>
                <a:r>
                  <a:rPr lang="pt-BR" b="1" i="1" dirty="0">
                    <a:solidFill>
                      <a:srgbClr val="00B050"/>
                    </a:solidFill>
                    <a:effectLst/>
                  </a:rPr>
                  <a:t>desempenho de modelos de classificação </a:t>
                </a:r>
                <a:r>
                  <a:rPr lang="pt-BR" b="1" i="1" dirty="0" err="1">
                    <a:solidFill>
                      <a:srgbClr val="00B050"/>
                    </a:solidFill>
                    <a:effectLst/>
                  </a:rPr>
                  <a:t>multiclasse</a:t>
                </a:r>
                <a:r>
                  <a:rPr lang="pt-BR" b="0" i="0" dirty="0">
                    <a:effectLst/>
                  </a:rPr>
                  <a:t>. </a:t>
                </a:r>
              </a:p>
              <a:p>
                <a:r>
                  <a:rPr lang="pt-BR" b="0" i="0" dirty="0">
                    <a:effectLst/>
                  </a:rPr>
                  <a:t>Ela mede a </a:t>
                </a:r>
                <a:r>
                  <a:rPr lang="pt-BR" b="1" i="1" dirty="0">
                    <a:solidFill>
                      <a:srgbClr val="7030A0"/>
                    </a:solidFill>
                    <a:effectLst/>
                  </a:rPr>
                  <a:t>diferença entre as distribuições de probabilidade preditas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r="-54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6076335"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ou mais classes (e.g., ImageNet-1K, ImageNet-21K).</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lnSpcReduction="10000"/>
          </a:bodyPr>
          <a:lstStyle/>
          <a:p>
            <a:r>
              <a:rPr lang="pt-BR" dirty="0"/>
              <a:t>No caso da </a:t>
            </a:r>
            <a:r>
              <a:rPr lang="pt-BR" b="1" i="1" dirty="0">
                <a:solidFill>
                  <a:srgbClr val="00B050"/>
                </a:solidFill>
              </a:rPr>
              <a:t>classificação binária</a:t>
            </a:r>
            <a:r>
              <a:rPr lang="pt-BR" dirty="0"/>
              <a:t>, se os rótulos forem escalares inteiros, com valor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Porém, nesse caso 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ela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 Dissipação do gradiente</a:t>
            </a:r>
          </a:p>
        </p:txBody>
      </p:sp>
    </p:spTree>
    <p:extLst>
      <p:ext uri="{BB962C8B-B14F-4D97-AF65-F5344CB8AC3E}">
        <p14:creationId xmlns:p14="http://schemas.microsoft.com/office/powerpoint/2010/main" val="101565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846186"/>
                <a:ext cx="11199725" cy="4011813"/>
              </a:xfrm>
            </p:spPr>
            <p:txBody>
              <a:bodyPr>
                <a:normAutofit/>
              </a:bodyPr>
              <a:lstStyle/>
              <a:p>
                <a:pPr marL="0" indent="0">
                  <a:buNone/>
                </a:pPr>
                <a:r>
                  <a:rPr lang="pt-BR" b="1" i="1" dirty="0"/>
                  <a:t>Considerações</a:t>
                </a:r>
                <a:r>
                  <a:rPr lang="pt-BR" dirty="0"/>
                  <a:t>: </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846186"/>
                <a:ext cx="11199725" cy="4011813"/>
              </a:xfrm>
              <a:blipFill>
                <a:blip r:embed="rId3"/>
                <a:stretch>
                  <a:fillRect l="-1088" t="-2584"/>
                </a:stretch>
              </a:blipFill>
            </p:spPr>
            <p:txBody>
              <a:bodyPr/>
              <a:lstStyle/>
              <a:p>
                <a:r>
                  <a:rPr lang="pt-BR">
                    <a:noFill/>
                  </a:rPr>
                  <a:t> </a:t>
                </a:r>
              </a:p>
            </p:txBody>
          </p:sp>
        </mc:Fallback>
      </mc:AlternateContent>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p:spTree>
    <p:extLst>
      <p:ext uri="{BB962C8B-B14F-4D97-AF65-F5344CB8AC3E}">
        <p14:creationId xmlns:p14="http://schemas.microsoft.com/office/powerpoint/2010/main" val="1594805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primeira camada de uma rede neural com </a:t>
                </a:r>
                <a14:m>
                  <m:oMath xmlns:m="http://schemas.openxmlformats.org/officeDocument/2006/math">
                    <m:r>
                      <a:rPr lang="pt-BR" i="1">
                        <a:latin typeface="Cambria Math" panose="02040503050406030204" pitchFamily="18" charset="0"/>
                      </a:rPr>
                      <m:t>𝑀</m:t>
                    </m:r>
                  </m:oMath>
                </a14:m>
                <a:r>
                  <a:rPr lang="pt-BR" dirty="0"/>
                  <a:t> camadas, terá as derivadas parciais da função de erro em relação a seus pesos compostas pela multiplicação de </a:t>
                </a:r>
                <a14:m>
                  <m:oMath xmlns:m="http://schemas.openxmlformats.org/officeDocument/2006/math">
                    <m:r>
                      <a:rPr lang="pt-BR" b="0" i="1" smtClean="0">
                        <a:latin typeface="Cambria Math" panose="02040503050406030204" pitchFamily="18" charset="0"/>
                      </a:rPr>
                      <m:t>𝑀</m:t>
                    </m:r>
                  </m:oMath>
                </a14:m>
                <a:r>
                  <a:rPr lang="pt-BR" dirty="0"/>
                  <a:t> termos no máximo iguais a 0.25.</a:t>
                </a:r>
              </a:p>
              <a:p>
                <a:r>
                  <a:rPr lang="pt-BR" dirty="0"/>
                  <a:t>Isso faz com que as primeiras camadas aprendam lentamente ou nem aprendam</a:t>
                </a:r>
                <a:r>
                  <a:rPr lang="pt-BR"/>
                  <a:t>, pois </a:t>
                </a:r>
                <a:r>
                  <a:rPr lang="pt-BR" dirty="0"/>
                  <a:t>têm derivadas muito pequenas, tendendo </a:t>
                </a:r>
                <a:r>
                  <a:rPr lang="pt-BR"/>
                  <a:t>a zero.</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8957127" y="744463"/>
            <a:ext cx="3328905"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718895"/>
                <a:ext cx="11140439" cy="513910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2</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2</m:t>
                              </m:r>
                            </m:sub>
                          </m:sSub>
                        </m:den>
                      </m:f>
                      <m:r>
                        <a:rPr lang="pt-BR" b="0" i="1" smtClean="0">
                          <a:solidFill>
                            <a:schemeClr val="tx1"/>
                          </a:solidFill>
                          <a:latin typeface="Cambria Math" panose="02040503050406030204" pitchFamily="18" charset="0"/>
                        </a:rPr>
                        <m:t>,</m:t>
                      </m:r>
                    </m:oMath>
                  </m:oMathPara>
                </a14:m>
                <a:endParaRPr lang="pt-BR" b="1" dirty="0">
                  <a:solidFill>
                    <a:schemeClr val="tx1"/>
                  </a:solidFill>
                </a:endParaRPr>
              </a:p>
              <a:p>
                <a:pPr marL="0" indent="0">
                  <a:buNone/>
                </a:pPr>
                <a:endParaRPr lang="pt-BR" sz="1100" b="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dirty="0">
                    <a:solidFill>
                      <a:schemeClr val="tx1"/>
                    </a:solidFill>
                  </a:rPr>
                  <a:t>Usando </a:t>
                </a:r>
                <a:r>
                  <a:rPr lang="pt-BR" dirty="0" err="1">
                    <a:solidFill>
                      <a:schemeClr val="tx1"/>
                    </a:solidFill>
                  </a:rPr>
                  <a:t>ReLUs</a:t>
                </a:r>
                <a:r>
                  <a:rPr lang="pt-BR" dirty="0">
                    <a:solidFill>
                      <a:schemeClr val="tx1"/>
                    </a:solidFill>
                  </a:rPr>
                  <a:t>, reduzimos o problema do desaparecimento do gradiente. </a:t>
                </a:r>
              </a:p>
              <a:p>
                <a:r>
                  <a:rPr lang="pt-BR" dirty="0"/>
                  <a:t>Porém, c</a:t>
                </a:r>
                <a:r>
                  <a:rPr lang="pt-BR" dirty="0">
                    <a:solidFill>
                      <a:schemeClr val="tx1"/>
                    </a:solidFill>
                  </a:rPr>
                  <a:t>aso os pesos sejam inicializados (aleatório) com valores maiores do que 1, haverá a multiplicação de vários valores assim, resultando em valores de gradiente muito grandes.</a:t>
                </a:r>
              </a:p>
              <a:p>
                <a:r>
                  <a:rPr lang="pt-BR" b="0" i="0" dirty="0">
                    <a:solidFill>
                      <a:schemeClr val="tx1"/>
                    </a:solidFill>
                    <a:effectLst/>
                  </a:rPr>
                  <a:t>Consequentemente, os pesos da rede podem sofrer atualizações extremamente grandes, o que leva a instabilidades numéricas e a um treinamento ineficaz ou até mesmo ao colapso do treinamento (divergência).</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718895"/>
                <a:ext cx="11140439" cy="5139105"/>
              </a:xfrm>
              <a:blipFill>
                <a:blip r:embed="rId3"/>
                <a:stretch>
                  <a:fillRect l="-985" b="-2017"/>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7077626" y="1643370"/>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93F4B882-25A1-3C0A-BADE-364176B67E38}"/>
              </a:ext>
            </a:extLst>
          </p:cNvPr>
          <p:cNvSpPr/>
          <p:nvPr/>
        </p:nvSpPr>
        <p:spPr>
          <a:xfrm>
            <a:off x="6414916" y="2734957"/>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692496" y="2710369"/>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5B1D064-4E68-F9CD-1EB8-F39D3A9B72E5}"/>
                  </a:ext>
                </a:extLst>
              </p:cNvPr>
              <p:cNvSpPr txBox="1"/>
              <p:nvPr/>
            </p:nvSpPr>
            <p:spPr>
              <a:xfrm>
                <a:off x="8226829" y="2465408"/>
                <a:ext cx="15645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D5B1D064-4E68-F9CD-1EB8-F39D3A9B72E5}"/>
                  </a:ext>
                </a:extLst>
              </p:cNvPr>
              <p:cNvSpPr txBox="1">
                <a:spLocks noRot="1" noChangeAspect="1" noMove="1" noResize="1" noEditPoints="1" noAdjustHandles="1" noChangeArrowheads="1" noChangeShapeType="1" noTextEdit="1"/>
              </p:cNvSpPr>
              <p:nvPr/>
            </p:nvSpPr>
            <p:spPr>
              <a:xfrm>
                <a:off x="8226829" y="2465408"/>
                <a:ext cx="1564556" cy="369332"/>
              </a:xfrm>
              <a:prstGeom prst="rect">
                <a:avLst/>
              </a:prstGeom>
              <a:blipFill>
                <a:blip r:embed="rId4"/>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FBFF077-F3C9-473A-1A4C-80E1393B997C}"/>
                  </a:ext>
                </a:extLst>
              </p:cNvPr>
              <p:cNvSpPr txBox="1"/>
              <p:nvPr/>
            </p:nvSpPr>
            <p:spPr>
              <a:xfrm>
                <a:off x="8442507" y="1349563"/>
                <a:ext cx="1702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8442507" y="1349563"/>
                <a:ext cx="1702202" cy="369332"/>
              </a:xfrm>
              <a:prstGeom prst="rect">
                <a:avLst/>
              </a:prstGeom>
              <a:blipFill>
                <a:blip r:embed="rId5"/>
                <a:stretch>
                  <a:fillRect b="-13115"/>
                </a:stretch>
              </a:blipFill>
            </p:spPr>
            <p:txBody>
              <a:bodyPr/>
              <a:lstStyle/>
              <a:p>
                <a:r>
                  <a:rPr lang="pt-BR">
                    <a:noFill/>
                  </a:rPr>
                  <a:t> </a:t>
                </a:r>
              </a:p>
            </p:txBody>
          </p:sp>
        </mc:Fallback>
      </mc:AlternateContent>
      <p:cxnSp>
        <p:nvCxnSpPr>
          <p:cNvPr id="10" name="Conector de Seta Reta 9">
            <a:extLst>
              <a:ext uri="{FF2B5EF4-FFF2-40B4-BE49-F238E27FC236}">
                <a16:creationId xmlns:a16="http://schemas.microsoft.com/office/drawing/2014/main" id="{C87E4EEF-22A0-0E75-7101-378F88AB7EC6}"/>
              </a:ext>
            </a:extLst>
          </p:cNvPr>
          <p:cNvCxnSpPr>
            <a:cxnSpLocks/>
            <a:stCxn id="12" idx="6"/>
          </p:cNvCxnSpPr>
          <p:nvPr/>
        </p:nvCxnSpPr>
        <p:spPr>
          <a:xfrm flipV="1">
            <a:off x="8480405" y="2779348"/>
            <a:ext cx="873145" cy="455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7613A4EA-8A6C-E622-65F0-F50F47ED811D}"/>
              </a:ext>
            </a:extLst>
          </p:cNvPr>
          <p:cNvCxnSpPr>
            <a:cxnSpLocks/>
          </p:cNvCxnSpPr>
          <p:nvPr/>
        </p:nvCxnSpPr>
        <p:spPr>
          <a:xfrm flipV="1">
            <a:off x="7865535" y="1653044"/>
            <a:ext cx="2037417" cy="641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74111BE1-FE02-C1AD-1BA6-EC8F8A82C1AC}"/>
              </a:ext>
            </a:extLst>
          </p:cNvPr>
          <p:cNvCxnSpPr>
            <a:cxnSpLocks/>
          </p:cNvCxnSpPr>
          <p:nvPr/>
        </p:nvCxnSpPr>
        <p:spPr>
          <a:xfrm flipV="1">
            <a:off x="7202825" y="1663727"/>
            <a:ext cx="2700127" cy="1241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4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II: Adam</a:t>
            </a:r>
          </a:p>
        </p:txBody>
      </p:sp>
    </p:spTree>
    <p:extLst>
      <p:ext uri="{BB962C8B-B14F-4D97-AF65-F5344CB8AC3E}">
        <p14:creationId xmlns:p14="http://schemas.microsoft.com/office/powerpoint/2010/main" val="1382253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Aplica passos de aprendizado </a:t>
            </a:r>
            <a:r>
              <a:rPr lang="pt-BR" b="1" i="1" dirty="0"/>
              <a:t>independentes</a:t>
            </a:r>
            <a:r>
              <a:rPr lang="pt-BR" dirty="0"/>
              <a:t> e </a:t>
            </a:r>
            <a:r>
              <a:rPr lang="pt-BR" b="1" i="1" dirty="0"/>
              <a:t>adaptativos</a:t>
            </a:r>
            <a:r>
              <a:rPr lang="pt-BR" dirty="0"/>
              <a:t> a cada elemento do vetor gradiente.</a:t>
            </a:r>
          </a:p>
          <a:p>
            <a:pPr marL="285750" indent="-285750"/>
            <a:r>
              <a:rPr lang="pt-BR" dirty="0"/>
              <a:t>Usa </a:t>
            </a:r>
            <a:r>
              <a:rPr lang="pt-BR" b="1" i="1" dirty="0"/>
              <a:t>médias móveis exponencialmente decrescentes </a:t>
            </a:r>
            <a:r>
              <a:rPr lang="pt-BR" dirty="0"/>
              <a:t>dos gradientes anteriores e de seus quadrados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97E57C8-2FF1-71F5-ADE7-0C75D5F4D531}"/>
                  </a:ext>
                </a:extLst>
              </p:cNvPr>
              <p:cNvSpPr txBox="1"/>
              <p:nvPr/>
            </p:nvSpPr>
            <p:spPr>
              <a:xfrm>
                <a:off x="149352" y="2395704"/>
                <a:ext cx="5446775" cy="31630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i="1" smtClean="0">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f>
                        <m:fPr>
                          <m:ctrlPr>
                            <a:rPr lang="pt-BR" sz="2800" i="1">
                              <a:latin typeface="Cambria Math" panose="02040503050406030204" pitchFamily="18" charset="0"/>
                              <a:ea typeface="Cambria Math" panose="02040503050406030204" pitchFamily="18" charset="0"/>
                            </a:rPr>
                          </m:ctrlPr>
                        </m:fPr>
                        <m:num>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𝛼</m:t>
                              </m:r>
                            </m:e>
                            <m:sub>
                              <m:r>
                                <a:rPr lang="pt-BR" sz="2800" i="1">
                                  <a:latin typeface="Cambria Math" panose="02040503050406030204" pitchFamily="18" charset="0"/>
                                  <a:ea typeface="Cambria Math" panose="02040503050406030204" pitchFamily="18" charset="0"/>
                                </a:rPr>
                                <m:t>0</m:t>
                              </m:r>
                            </m:sub>
                          </m:sSub>
                        </m:num>
                        <m:den>
                          <m:rad>
                            <m:radPr>
                              <m:degHide m:val="on"/>
                              <m:ctrlPr>
                                <a:rPr lang="pt-BR" sz="2800" i="1">
                                  <a:latin typeface="Cambria Math" panose="02040503050406030204" pitchFamily="18" charset="0"/>
                                  <a:ea typeface="Cambria Math" panose="02040503050406030204" pitchFamily="18" charset="0"/>
                                </a:rPr>
                              </m:ctrlPr>
                            </m:radPr>
                            <m:deg/>
                            <m:e>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𝜀</m:t>
                              </m:r>
                            </m:e>
                          </m:rad>
                        </m:den>
                      </m:f>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𝑚</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𝑣</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d>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m:t>
                      </m:r>
                      <m:sSup>
                        <m:sSupPr>
                          <m:ctrlPr>
                            <a:rPr lang="pt-BR" sz="2800" i="1">
                              <a:latin typeface="Cambria Math" panose="02040503050406030204" pitchFamily="18" charset="0"/>
                              <a:ea typeface="Cambria Math" panose="02040503050406030204" pitchFamily="18" charset="0"/>
                            </a:rPr>
                          </m:ctrlPr>
                        </m:sSupPr>
                        <m:e>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d>
                          <m:d>
                            <m:dPr>
                              <m:begChr m:val="["/>
                              <m:endChr m:val="]"/>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r>
                                <m:rPr>
                                  <m:nor/>
                                </m:rPr>
                                <a:rPr lang="pt-BR" sz="2800" i="1" dirty="0">
                                  <a:latin typeface="Cambria Math" panose="02040503050406030204" pitchFamily="18" charset="0"/>
                                  <a:ea typeface="Cambria Math" panose="02040503050406030204" pitchFamily="18" charset="0"/>
                                </a:rPr>
                                <m:t> </m:t>
                              </m:r>
                            </m:e>
                          </m:d>
                        </m:e>
                        <m:sup>
                          <m:r>
                            <a:rPr lang="pt-BR" sz="2800" i="1">
                              <a:latin typeface="Cambria Math" panose="02040503050406030204" pitchFamily="18" charset="0"/>
                              <a:ea typeface="Cambria Math" panose="02040503050406030204" pitchFamily="18" charset="0"/>
                            </a:rPr>
                            <m:t>2</m:t>
                          </m:r>
                        </m:sup>
                      </m:sSup>
                    </m:oMath>
                  </m:oMathPara>
                </a14:m>
                <a:endParaRPr lang="pt-BR" sz="2800" dirty="0"/>
              </a:p>
            </p:txBody>
          </p:sp>
        </mc:Choice>
        <mc:Fallback xmlns="">
          <p:sp>
            <p:nvSpPr>
              <p:cNvPr id="11" name="CaixaDeTexto 10">
                <a:extLst>
                  <a:ext uri="{FF2B5EF4-FFF2-40B4-BE49-F238E27FC236}">
                    <a16:creationId xmlns:a16="http://schemas.microsoft.com/office/drawing/2014/main" id="{897E57C8-2FF1-71F5-ADE7-0C75D5F4D531}"/>
                  </a:ext>
                </a:extLst>
              </p:cNvPr>
              <p:cNvSpPr txBox="1">
                <a:spLocks noRot="1" noChangeAspect="1" noMove="1" noResize="1" noEditPoints="1" noAdjustHandles="1" noChangeArrowheads="1" noChangeShapeType="1" noTextEdit="1"/>
              </p:cNvSpPr>
              <p:nvPr/>
            </p:nvSpPr>
            <p:spPr>
              <a:xfrm>
                <a:off x="149352" y="2395704"/>
                <a:ext cx="5446775" cy="3163045"/>
              </a:xfrm>
              <a:prstGeom prst="rect">
                <a:avLst/>
              </a:prstGeom>
              <a:blipFill>
                <a:blip r:embed="rId3"/>
                <a:stretch>
                  <a:fillRect/>
                </a:stretch>
              </a:blipFill>
            </p:spPr>
            <p:txBody>
              <a:bodyPr/>
              <a:lstStyle/>
              <a:p>
                <a:r>
                  <a:rPr lang="pt-BR">
                    <a:noFill/>
                  </a:rPr>
                  <a:t> </a:t>
                </a:r>
              </a:p>
            </p:txBody>
          </p:sp>
        </mc:Fallback>
      </mc:AlternateContent>
      <p:sp>
        <p:nvSpPr>
          <p:cNvPr id="12" name="TextBox 13">
            <a:extLst>
              <a:ext uri="{FF2B5EF4-FFF2-40B4-BE49-F238E27FC236}">
                <a16:creationId xmlns:a16="http://schemas.microsoft.com/office/drawing/2014/main" id="{5EB0A2D9-C3BD-C4CA-2F50-EB3A21C583F8}"/>
              </a:ext>
            </a:extLst>
          </p:cNvPr>
          <p:cNvSpPr txBox="1"/>
          <p:nvPr/>
        </p:nvSpPr>
        <p:spPr>
          <a:xfrm>
            <a:off x="2478024" y="1798168"/>
            <a:ext cx="2020824" cy="430887"/>
          </a:xfrm>
          <a:prstGeom prst="rect">
            <a:avLst/>
          </a:prstGeom>
          <a:noFill/>
        </p:spPr>
        <p:txBody>
          <a:bodyPr wrap="square" rtlCol="0">
            <a:spAutoFit/>
          </a:bodyPr>
          <a:lstStyle/>
          <a:p>
            <a:pPr algn="ctr"/>
            <a:r>
              <a:rPr lang="pt-BR" sz="1100" dirty="0"/>
              <a:t>Um passo adaptativo para cada elemento do vetor gradiente. </a:t>
            </a:r>
          </a:p>
        </p:txBody>
      </p:sp>
      <p:cxnSp>
        <p:nvCxnSpPr>
          <p:cNvPr id="15" name="Straight Arrow Connector 15">
            <a:extLst>
              <a:ext uri="{FF2B5EF4-FFF2-40B4-BE49-F238E27FC236}">
                <a16:creationId xmlns:a16="http://schemas.microsoft.com/office/drawing/2014/main" id="{AD729B27-1D8B-6B87-C564-B1010060C601}"/>
              </a:ext>
            </a:extLst>
          </p:cNvPr>
          <p:cNvCxnSpPr>
            <a:cxnSpLocks/>
          </p:cNvCxnSpPr>
          <p:nvPr/>
        </p:nvCxnSpPr>
        <p:spPr>
          <a:xfrm flipH="1">
            <a:off x="3366197" y="2206541"/>
            <a:ext cx="154111" cy="242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C2432442-E212-88E2-D323-FFD8566821D5}"/>
              </a:ext>
            </a:extLst>
          </p:cNvPr>
          <p:cNvSpPr/>
          <p:nvPr/>
        </p:nvSpPr>
        <p:spPr>
          <a:xfrm>
            <a:off x="2838659" y="2469356"/>
            <a:ext cx="1055077" cy="816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Box 13">
            <a:extLst>
              <a:ext uri="{FF2B5EF4-FFF2-40B4-BE49-F238E27FC236}">
                <a16:creationId xmlns:a16="http://schemas.microsoft.com/office/drawing/2014/main" id="{DC7FEBBB-1D5B-C825-6562-A1DE757D9340}"/>
              </a:ext>
            </a:extLst>
          </p:cNvPr>
          <p:cNvSpPr txBox="1"/>
          <p:nvPr/>
        </p:nvSpPr>
        <p:spPr>
          <a:xfrm>
            <a:off x="0" y="5836188"/>
            <a:ext cx="1749942" cy="600164"/>
          </a:xfrm>
          <a:prstGeom prst="rect">
            <a:avLst/>
          </a:prstGeom>
          <a:noFill/>
        </p:spPr>
        <p:txBody>
          <a:bodyPr wrap="square" rtlCol="0">
            <a:spAutoFit/>
          </a:bodyPr>
          <a:lstStyle/>
          <a:p>
            <a:pPr algn="ctr"/>
            <a:r>
              <a:rPr lang="pt-BR" sz="1100" dirty="0"/>
              <a:t>Estimativa do momento de segunda ordem (variância não-centralizada).</a:t>
            </a:r>
          </a:p>
        </p:txBody>
      </p:sp>
      <p:cxnSp>
        <p:nvCxnSpPr>
          <p:cNvPr id="20" name="Straight Arrow Connector 15">
            <a:extLst>
              <a:ext uri="{FF2B5EF4-FFF2-40B4-BE49-F238E27FC236}">
                <a16:creationId xmlns:a16="http://schemas.microsoft.com/office/drawing/2014/main" id="{C24A242A-2F83-03DB-CED9-61F389BB178F}"/>
              </a:ext>
            </a:extLst>
          </p:cNvPr>
          <p:cNvCxnSpPr>
            <a:cxnSpLocks/>
            <a:stCxn id="21" idx="2"/>
          </p:cNvCxnSpPr>
          <p:nvPr/>
        </p:nvCxnSpPr>
        <p:spPr>
          <a:xfrm>
            <a:off x="772668" y="4440230"/>
            <a:ext cx="92964" cy="259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3">
            <a:extLst>
              <a:ext uri="{FF2B5EF4-FFF2-40B4-BE49-F238E27FC236}">
                <a16:creationId xmlns:a16="http://schemas.microsoft.com/office/drawing/2014/main" id="{DCFA9FA0-BF78-8F4E-D5E4-BCFE75FB7375}"/>
              </a:ext>
            </a:extLst>
          </p:cNvPr>
          <p:cNvSpPr txBox="1"/>
          <p:nvPr/>
        </p:nvSpPr>
        <p:spPr>
          <a:xfrm>
            <a:off x="27432" y="3840066"/>
            <a:ext cx="1490472" cy="600164"/>
          </a:xfrm>
          <a:prstGeom prst="rect">
            <a:avLst/>
          </a:prstGeom>
          <a:noFill/>
        </p:spPr>
        <p:txBody>
          <a:bodyPr wrap="square" rtlCol="0">
            <a:spAutoFit/>
          </a:bodyPr>
          <a:lstStyle/>
          <a:p>
            <a:pPr algn="ctr"/>
            <a:r>
              <a:rPr lang="pt-BR" sz="1100" dirty="0"/>
              <a:t>Estimativa do momento de primeira ordem (média).</a:t>
            </a:r>
          </a:p>
        </p:txBody>
      </p:sp>
      <p:cxnSp>
        <p:nvCxnSpPr>
          <p:cNvPr id="22" name="Straight Arrow Connector 15">
            <a:extLst>
              <a:ext uri="{FF2B5EF4-FFF2-40B4-BE49-F238E27FC236}">
                <a16:creationId xmlns:a16="http://schemas.microsoft.com/office/drawing/2014/main" id="{55A628A8-6022-71B8-8FC5-0304E2A878AD}"/>
              </a:ext>
            </a:extLst>
          </p:cNvPr>
          <p:cNvCxnSpPr>
            <a:cxnSpLocks/>
            <a:stCxn id="19" idx="0"/>
          </p:cNvCxnSpPr>
          <p:nvPr/>
        </p:nvCxnSpPr>
        <p:spPr>
          <a:xfrm flipH="1" flipV="1">
            <a:off x="745236" y="5471586"/>
            <a:ext cx="129735" cy="364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5">
                <a:extLst>
                  <a:ext uri="{FF2B5EF4-FFF2-40B4-BE49-F238E27FC236}">
                    <a16:creationId xmlns:a16="http://schemas.microsoft.com/office/drawing/2014/main" id="{3174F5FC-B723-EE8F-F75B-49FEC0F5D144}"/>
                  </a:ext>
                </a:extLst>
              </p:cNvPr>
              <p:cNvSpPr/>
              <p:nvPr/>
            </p:nvSpPr>
            <p:spPr>
              <a:xfrm>
                <a:off x="4414095" y="3275425"/>
                <a:ext cx="1456353" cy="938719"/>
              </a:xfrm>
              <a:prstGeom prst="rect">
                <a:avLst/>
              </a:prstGeom>
            </p:spPr>
            <p:txBody>
              <a:bodyPr wrap="square">
                <a:spAutoFit/>
              </a:bodyPr>
              <a:lstStyle/>
              <a:p>
                <a:pPr algn="ctr"/>
                <a14:m>
                  <m:oMath xmlns:m="http://schemas.openxmlformats.org/officeDocument/2006/math">
                    <m:r>
                      <a:rPr lang="pt-BR" sz="1100" i="1">
                        <a:latin typeface="Cambria Math" panose="02040503050406030204" pitchFamily="18" charset="0"/>
                        <a:ea typeface="Cambria Math" panose="02040503050406030204" pitchFamily="18" charset="0"/>
                      </a:rPr>
                      <m:t>𝜀</m:t>
                    </m:r>
                    <m:r>
                      <a:rPr lang="pt-BR" sz="1100" i="1">
                        <a:latin typeface="Cambria Math" panose="02040503050406030204" pitchFamily="18" charset="0"/>
                        <a:ea typeface="Cambria Math" panose="02040503050406030204" pitchFamily="18" charset="0"/>
                      </a:rPr>
                      <m:t> </m:t>
                    </m:r>
                  </m:oMath>
                </a14:m>
                <a:r>
                  <a:rPr lang="pt-BR" sz="1100" dirty="0"/>
                  <a:t>é um valor pequeno, e.g., 1e-8, que garante que não ocorra divisão por zero.</a:t>
                </a:r>
              </a:p>
            </p:txBody>
          </p:sp>
        </mc:Choice>
        <mc:Fallback xmlns="">
          <p:sp>
            <p:nvSpPr>
              <p:cNvPr id="29" name="Rectangle 5">
                <a:extLst>
                  <a:ext uri="{FF2B5EF4-FFF2-40B4-BE49-F238E27FC236}">
                    <a16:creationId xmlns:a16="http://schemas.microsoft.com/office/drawing/2014/main" id="{3174F5FC-B723-EE8F-F75B-49FEC0F5D144}"/>
                  </a:ext>
                </a:extLst>
              </p:cNvPr>
              <p:cNvSpPr>
                <a:spLocks noRot="1" noChangeAspect="1" noMove="1" noResize="1" noEditPoints="1" noAdjustHandles="1" noChangeArrowheads="1" noChangeShapeType="1" noTextEdit="1"/>
              </p:cNvSpPr>
              <p:nvPr/>
            </p:nvSpPr>
            <p:spPr>
              <a:xfrm>
                <a:off x="4414095" y="3275425"/>
                <a:ext cx="1456353" cy="938719"/>
              </a:xfrm>
              <a:prstGeom prst="rect">
                <a:avLst/>
              </a:prstGeom>
              <a:blipFill>
                <a:blip r:embed="rId4"/>
                <a:stretch>
                  <a:fillRect r="-2092" b="-3247"/>
                </a:stretch>
              </a:blipFill>
            </p:spPr>
            <p:txBody>
              <a:bodyPr/>
              <a:lstStyle/>
              <a:p>
                <a:r>
                  <a:rPr lang="pt-BR">
                    <a:noFill/>
                  </a:rPr>
                  <a:t> </a:t>
                </a:r>
              </a:p>
            </p:txBody>
          </p:sp>
        </mc:Fallback>
      </mc:AlternateContent>
      <p:cxnSp>
        <p:nvCxnSpPr>
          <p:cNvPr id="30" name="Straight Arrow Connector 15">
            <a:extLst>
              <a:ext uri="{FF2B5EF4-FFF2-40B4-BE49-F238E27FC236}">
                <a16:creationId xmlns:a16="http://schemas.microsoft.com/office/drawing/2014/main" id="{E4EACAC2-564D-AC14-6544-A660A447096F}"/>
              </a:ext>
            </a:extLst>
          </p:cNvPr>
          <p:cNvCxnSpPr>
            <a:cxnSpLocks/>
          </p:cNvCxnSpPr>
          <p:nvPr/>
        </p:nvCxnSpPr>
        <p:spPr>
          <a:xfrm flipH="1" flipV="1">
            <a:off x="3893736" y="3140489"/>
            <a:ext cx="605112" cy="20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43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248656" y="1825624"/>
            <a:ext cx="6793992" cy="5032375"/>
          </a:xfrm>
        </p:spPr>
        <p:txBody>
          <a:bodyPr>
            <a:normAutofit/>
          </a:bodyPr>
          <a:lstStyle/>
          <a:p>
            <a:pPr marL="285750" indent="-285750"/>
            <a:r>
              <a:rPr lang="pt-BR" dirty="0"/>
              <a:t>A média dos quadrados é usada para reduzir o valor dos passos individuais.</a:t>
            </a:r>
          </a:p>
          <a:p>
            <a:pPr marL="285750" indent="-285750"/>
            <a:r>
              <a:rPr lang="pt-BR" dirty="0"/>
              <a:t>Em regiões íngremes, reduz rapidamente o passo de aprendizagem, pois os valores das derivadas (taxa de variação) são grandes.</a:t>
            </a:r>
          </a:p>
          <a:p>
            <a:pPr lvl="1">
              <a:buFont typeface="Wingdings" panose="05000000000000000000" pitchFamily="2" charset="2"/>
              <a:buChar char="§"/>
            </a:pPr>
            <a:r>
              <a:rPr lang="pt-BR" dirty="0"/>
              <a:t>Isso evita que ultrapasse o mínimo.</a:t>
            </a:r>
          </a:p>
          <a:p>
            <a:r>
              <a:rPr lang="pt-BR" dirty="0"/>
              <a:t>Em regiões planas ou quase, diminui o passo de aprendizagem muito lentamente, pois as derivadas são muito pequenas.</a:t>
            </a:r>
          </a:p>
          <a:p>
            <a:pPr lvl="1">
              <a:buFont typeface="Wingdings" panose="05000000000000000000" pitchFamily="2" charset="2"/>
              <a:buChar char="§"/>
            </a:pPr>
            <a:r>
              <a:rPr lang="pt-BR" dirty="0"/>
              <a:t>Passo permanece com valor grande, fazendo com que se caminhe mais rapidamente por essas regiões.</a:t>
            </a:r>
          </a:p>
        </p:txBody>
      </p:sp>
      <p:pic>
        <p:nvPicPr>
          <p:cNvPr id="4" name="Picture 4">
            <a:extLst>
              <a:ext uri="{FF2B5EF4-FFF2-40B4-BE49-F238E27FC236}">
                <a16:creationId xmlns:a16="http://schemas.microsoft.com/office/drawing/2014/main" id="{304935C7-FD88-4195-9AD2-FF00C2BF19DC}"/>
              </a:ext>
            </a:extLst>
          </p:cNvPr>
          <p:cNvPicPr>
            <a:picLocks noChangeAspect="1"/>
          </p:cNvPicPr>
          <p:nvPr/>
        </p:nvPicPr>
        <p:blipFill rotWithShape="1">
          <a:blip r:embed="rId3">
            <a:extLst>
              <a:ext uri="{28A0092B-C50C-407E-A947-70E740481C1C}">
                <a14:useLocalDpi xmlns:a14="http://schemas.microsoft.com/office/drawing/2010/main" val="0"/>
              </a:ext>
            </a:extLst>
          </a:blip>
          <a:srcRect t="2118" r="2530" b="4189"/>
          <a:stretch/>
        </p:blipFill>
        <p:spPr>
          <a:xfrm>
            <a:off x="838200" y="2697066"/>
            <a:ext cx="3757826" cy="2423574"/>
          </a:xfrm>
          <a:prstGeom prst="rect">
            <a:avLst/>
          </a:prstGeom>
        </p:spPr>
      </p:pic>
    </p:spTree>
    <p:extLst>
      <p:ext uri="{BB962C8B-B14F-4D97-AF65-F5344CB8AC3E}">
        <p14:creationId xmlns:p14="http://schemas.microsoft.com/office/powerpoint/2010/main" val="4019158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Figuras</a:t>
            </a:r>
          </a:p>
        </p:txBody>
      </p:sp>
    </p:spTree>
    <p:extLst>
      <p:ext uri="{BB962C8B-B14F-4D97-AF65-F5344CB8AC3E}">
        <p14:creationId xmlns:p14="http://schemas.microsoft.com/office/powerpoint/2010/main" val="112922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Agrupar 57">
            <a:extLst>
              <a:ext uri="{FF2B5EF4-FFF2-40B4-BE49-F238E27FC236}">
                <a16:creationId xmlns:a16="http://schemas.microsoft.com/office/drawing/2014/main" id="{A7E6158E-4B28-8928-329C-8CC4D233F441}"/>
              </a:ext>
            </a:extLst>
          </p:cNvPr>
          <p:cNvGrpSpPr/>
          <p:nvPr/>
        </p:nvGrpSpPr>
        <p:grpSpPr>
          <a:xfrm>
            <a:off x="2606089" y="1904599"/>
            <a:ext cx="7731850" cy="3376312"/>
            <a:chOff x="2606089" y="1904599"/>
            <a:chExt cx="7731850" cy="3376312"/>
          </a:xfrm>
        </p:grpSpPr>
        <p:grpSp>
          <p:nvGrpSpPr>
            <p:cNvPr id="4" name="Group 29">
              <a:extLst>
                <a:ext uri="{FF2B5EF4-FFF2-40B4-BE49-F238E27FC236}">
                  <a16:creationId xmlns:a16="http://schemas.microsoft.com/office/drawing/2014/main" id="{49DBCA07-232B-4D6E-ABBD-A311BD2A4385}"/>
                </a:ext>
              </a:extLst>
            </p:cNvPr>
            <p:cNvGrpSpPr/>
            <p:nvPr/>
          </p:nvGrpSpPr>
          <p:grpSpPr>
            <a:xfrm>
              <a:off x="6597105" y="1904599"/>
              <a:ext cx="3740834" cy="2602233"/>
              <a:chOff x="3985525" y="1463116"/>
              <a:chExt cx="3740834" cy="2602233"/>
            </a:xfrm>
          </p:grpSpPr>
          <p:cxnSp>
            <p:nvCxnSpPr>
              <p:cNvPr id="5" name="Straight Arrow Connector 3">
                <a:extLst>
                  <a:ext uri="{FF2B5EF4-FFF2-40B4-BE49-F238E27FC236}">
                    <a16:creationId xmlns:a16="http://schemas.microsoft.com/office/drawing/2014/main" id="{ADE013F9-5872-BF65-1FE4-E1BCE15F2AC8}"/>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7CB3D3E9-B8A4-ACCF-67A4-405F4AE73AE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181099F5-08F1-59E9-FCAC-8C4418EC9192}"/>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1A9D68DB-6BE9-E131-BC7A-7261F49C912E}"/>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88944F07-D8B6-A4E7-E6F4-390FA2246DA7}"/>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4017BFAF-3897-50DB-410A-4F87A803C0EA}"/>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D2BA1343-8C3A-4216-8B2B-55E477F3802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9C80DC48-E858-99BB-3536-E6AEA72F6A8B}"/>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1DA7E94D-EC6B-C106-B810-E47AA6D82118}"/>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80A26E3A-8B83-BF8D-C9A6-8E60AB425EDA}"/>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838D62F8-6881-98D7-41D5-28287929FE9C}"/>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DAAB966E-8657-C81C-6110-FB51D2DFF7A7}"/>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5">
                <a:extLst>
                  <a:ext uri="{FF2B5EF4-FFF2-40B4-BE49-F238E27FC236}">
                    <a16:creationId xmlns:a16="http://schemas.microsoft.com/office/drawing/2014/main" id="{E61A24BE-7D27-AE74-22A3-8468406C08F3}"/>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6">
                <a:extLst>
                  <a:ext uri="{FF2B5EF4-FFF2-40B4-BE49-F238E27FC236}">
                    <a16:creationId xmlns:a16="http://schemas.microsoft.com/office/drawing/2014/main" id="{2AC1E8C4-4C2F-D5E5-B16A-11DA721099FD}"/>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7">
                <a:extLst>
                  <a:ext uri="{FF2B5EF4-FFF2-40B4-BE49-F238E27FC236}">
                    <a16:creationId xmlns:a16="http://schemas.microsoft.com/office/drawing/2014/main" id="{363EF70C-C774-C4F4-AAF4-530D90A12603}"/>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8">
                <a:extLst>
                  <a:ext uri="{FF2B5EF4-FFF2-40B4-BE49-F238E27FC236}">
                    <a16:creationId xmlns:a16="http://schemas.microsoft.com/office/drawing/2014/main" id="{396D76FB-FDA7-55E4-F257-7492396FEFA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19">
                <a:extLst>
                  <a:ext uri="{FF2B5EF4-FFF2-40B4-BE49-F238E27FC236}">
                    <a16:creationId xmlns:a16="http://schemas.microsoft.com/office/drawing/2014/main" id="{B5CD0EE5-CCE8-4B0B-05B6-E86F6E630BA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20">
                <a:extLst>
                  <a:ext uri="{FF2B5EF4-FFF2-40B4-BE49-F238E27FC236}">
                    <a16:creationId xmlns:a16="http://schemas.microsoft.com/office/drawing/2014/main" id="{8CAF3855-C721-1A30-D499-B24E655745C9}"/>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3" name="TextBox 23">
                    <a:extLst>
                      <a:ext uri="{FF2B5EF4-FFF2-40B4-BE49-F238E27FC236}">
                        <a16:creationId xmlns:a16="http://schemas.microsoft.com/office/drawing/2014/main" id="{19A6A884-8156-4CAA-25BC-B6710EE21053}"/>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4">
                    <a:extLst>
                      <a:ext uri="{FF2B5EF4-FFF2-40B4-BE49-F238E27FC236}">
                        <a16:creationId xmlns:a16="http://schemas.microsoft.com/office/drawing/2014/main" id="{A456C852-99DF-7CFE-B559-1E890BB73927}"/>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25" name="Curved Connector 28">
                <a:extLst>
                  <a:ext uri="{FF2B5EF4-FFF2-40B4-BE49-F238E27FC236}">
                    <a16:creationId xmlns:a16="http://schemas.microsoft.com/office/drawing/2014/main" id="{1A062222-BC59-886A-A344-251D6D76788F}"/>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Isosceles Triangle 18">
              <a:extLst>
                <a:ext uri="{FF2B5EF4-FFF2-40B4-BE49-F238E27FC236}">
                  <a16:creationId xmlns:a16="http://schemas.microsoft.com/office/drawing/2014/main" id="{A5220657-288C-9CA7-B919-9FAB6DBBBA58}"/>
                </a:ext>
              </a:extLst>
            </p:cNvPr>
            <p:cNvSpPr/>
            <p:nvPr/>
          </p:nvSpPr>
          <p:spPr>
            <a:xfrm>
              <a:off x="8156308" y="2640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18">
              <a:extLst>
                <a:ext uri="{FF2B5EF4-FFF2-40B4-BE49-F238E27FC236}">
                  <a16:creationId xmlns:a16="http://schemas.microsoft.com/office/drawing/2014/main" id="{5702B87B-48FF-6BEF-A97C-5CBB831CB26B}"/>
                </a:ext>
              </a:extLst>
            </p:cNvPr>
            <p:cNvSpPr/>
            <p:nvPr/>
          </p:nvSpPr>
          <p:spPr>
            <a:xfrm>
              <a:off x="8308708" y="27929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Rectangle 26">
                  <a:extLst>
                    <a:ext uri="{FF2B5EF4-FFF2-40B4-BE49-F238E27FC236}">
                      <a16:creationId xmlns:a16="http://schemas.microsoft.com/office/drawing/2014/main" id="{6B341909-B18D-FFA3-FBF5-21B626F33D7B}"/>
                    </a:ext>
                  </a:extLst>
                </p:cNvPr>
                <p:cNvSpPr/>
                <p:nvPr/>
              </p:nvSpPr>
              <p:spPr>
                <a:xfrm>
                  <a:off x="7093926" y="225466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8" name="Rectangle 26">
                  <a:extLst>
                    <a:ext uri="{FF2B5EF4-FFF2-40B4-BE49-F238E27FC236}">
                      <a16:creationId xmlns:a16="http://schemas.microsoft.com/office/drawing/2014/main" id="{6B341909-B18D-FFA3-FBF5-21B626F33D7B}"/>
                    </a:ext>
                  </a:extLst>
                </p:cNvPr>
                <p:cNvSpPr>
                  <a:spLocks noRot="1" noChangeAspect="1" noMove="1" noResize="1" noEditPoints="1" noAdjustHandles="1" noChangeArrowheads="1" noChangeShapeType="1" noTextEdit="1"/>
                </p:cNvSpPr>
                <p:nvPr/>
              </p:nvSpPr>
              <p:spPr>
                <a:xfrm>
                  <a:off x="7093926" y="2254664"/>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5">
                  <a:extLst>
                    <a:ext uri="{FF2B5EF4-FFF2-40B4-BE49-F238E27FC236}">
                      <a16:creationId xmlns:a16="http://schemas.microsoft.com/office/drawing/2014/main" id="{2D1C3B6E-4132-DED4-CF78-1954AE904CB9}"/>
                    </a:ext>
                  </a:extLst>
                </p:cNvPr>
                <p:cNvSpPr/>
                <p:nvPr/>
              </p:nvSpPr>
              <p:spPr>
                <a:xfrm>
                  <a:off x="7747855" y="3957513"/>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9" name="Rectangle 25">
                  <a:extLst>
                    <a:ext uri="{FF2B5EF4-FFF2-40B4-BE49-F238E27FC236}">
                      <a16:creationId xmlns:a16="http://schemas.microsoft.com/office/drawing/2014/main" id="{2D1C3B6E-4132-DED4-CF78-1954AE904CB9}"/>
                    </a:ext>
                  </a:extLst>
                </p:cNvPr>
                <p:cNvSpPr>
                  <a:spLocks noRot="1" noChangeAspect="1" noMove="1" noResize="1" noEditPoints="1" noAdjustHandles="1" noChangeArrowheads="1" noChangeShapeType="1" noTextEdit="1"/>
                </p:cNvSpPr>
                <p:nvPr/>
              </p:nvSpPr>
              <p:spPr>
                <a:xfrm>
                  <a:off x="7747855" y="3957513"/>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71CAA8AD-B5C9-0E92-D568-7A81844B2289}"/>
                    </a:ext>
                  </a:extLst>
                </p:cNvPr>
                <p:cNvSpPr/>
                <p:nvPr/>
              </p:nvSpPr>
              <p:spPr>
                <a:xfrm>
                  <a:off x="8933838" y="3418370"/>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30" name="Rectangle 26">
                  <a:extLst>
                    <a:ext uri="{FF2B5EF4-FFF2-40B4-BE49-F238E27FC236}">
                      <a16:creationId xmlns:a16="http://schemas.microsoft.com/office/drawing/2014/main" id="{71CAA8AD-B5C9-0E92-D568-7A81844B2289}"/>
                    </a:ext>
                  </a:extLst>
                </p:cNvPr>
                <p:cNvSpPr>
                  <a:spLocks noRot="1" noChangeAspect="1" noMove="1" noResize="1" noEditPoints="1" noAdjustHandles="1" noChangeArrowheads="1" noChangeShapeType="1" noTextEdit="1"/>
                </p:cNvSpPr>
                <p:nvPr/>
              </p:nvSpPr>
              <p:spPr>
                <a:xfrm>
                  <a:off x="8933838" y="3418370"/>
                  <a:ext cx="925446" cy="307777"/>
                </a:xfrm>
                <a:prstGeom prst="rect">
                  <a:avLst/>
                </a:prstGeom>
                <a:blipFill>
                  <a:blip r:embed="rId8"/>
                  <a:stretch>
                    <a:fillRect b="-2000"/>
                  </a:stretch>
                </a:blipFill>
              </p:spPr>
              <p:txBody>
                <a:bodyPr/>
                <a:lstStyle/>
                <a:p>
                  <a:r>
                    <a:rPr lang="pt-BR">
                      <a:noFill/>
                    </a:rPr>
                    <a:t> </a:t>
                  </a:r>
                </a:p>
              </p:txBody>
            </p:sp>
          </mc:Fallback>
        </mc:AlternateContent>
        <p:sp>
          <p:nvSpPr>
            <p:cNvPr id="31" name="CaixaDeTexto 30">
              <a:extLst>
                <a:ext uri="{FF2B5EF4-FFF2-40B4-BE49-F238E27FC236}">
                  <a16:creationId xmlns:a16="http://schemas.microsoft.com/office/drawing/2014/main" id="{F52B5294-B93A-4F06-E0AE-944996185889}"/>
                </a:ext>
              </a:extLst>
            </p:cNvPr>
            <p:cNvSpPr txBox="1"/>
            <p:nvPr/>
          </p:nvSpPr>
          <p:spPr>
            <a:xfrm>
              <a:off x="7106863" y="4597238"/>
              <a:ext cx="3231075" cy="369332"/>
            </a:xfrm>
            <a:prstGeom prst="rect">
              <a:avLst/>
            </a:prstGeom>
            <a:noFill/>
          </p:spPr>
          <p:txBody>
            <a:bodyPr wrap="square" rtlCol="0">
              <a:spAutoFit/>
            </a:bodyPr>
            <a:lstStyle/>
            <a:p>
              <a:r>
                <a:rPr lang="pt-BR" dirty="0"/>
                <a:t>Classe 0 (Classe negativa)</a:t>
              </a:r>
            </a:p>
          </p:txBody>
        </p:sp>
        <p:sp>
          <p:nvSpPr>
            <p:cNvPr id="32" name="CaixaDeTexto 31">
              <a:extLst>
                <a:ext uri="{FF2B5EF4-FFF2-40B4-BE49-F238E27FC236}">
                  <a16:creationId xmlns:a16="http://schemas.microsoft.com/office/drawing/2014/main" id="{D8A07C62-F5F4-0CAD-935D-03F57312F81A}"/>
                </a:ext>
              </a:extLst>
            </p:cNvPr>
            <p:cNvSpPr txBox="1"/>
            <p:nvPr/>
          </p:nvSpPr>
          <p:spPr>
            <a:xfrm>
              <a:off x="7106864" y="4911579"/>
              <a:ext cx="2972316" cy="369332"/>
            </a:xfrm>
            <a:prstGeom prst="rect">
              <a:avLst/>
            </a:prstGeom>
            <a:noFill/>
          </p:spPr>
          <p:txBody>
            <a:bodyPr wrap="square" rtlCol="0">
              <a:spAutoFit/>
            </a:bodyPr>
            <a:lstStyle/>
            <a:p>
              <a:r>
                <a:rPr lang="pt-BR" dirty="0"/>
                <a:t>Classe 1 (Classe positiva)</a:t>
              </a:r>
            </a:p>
          </p:txBody>
        </p:sp>
        <p:sp>
          <p:nvSpPr>
            <p:cNvPr id="33" name="Isosceles Triangle 18">
              <a:extLst>
                <a:ext uri="{FF2B5EF4-FFF2-40B4-BE49-F238E27FC236}">
                  <a16:creationId xmlns:a16="http://schemas.microsoft.com/office/drawing/2014/main" id="{FF426D03-69B0-9609-C94B-38CBD3257BBA}"/>
                </a:ext>
              </a:extLst>
            </p:cNvPr>
            <p:cNvSpPr/>
            <p:nvPr/>
          </p:nvSpPr>
          <p:spPr>
            <a:xfrm>
              <a:off x="6990288" y="46718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1">
              <a:extLst>
                <a:ext uri="{FF2B5EF4-FFF2-40B4-BE49-F238E27FC236}">
                  <a16:creationId xmlns:a16="http://schemas.microsoft.com/office/drawing/2014/main" id="{059673B3-B041-A345-A101-51AC18AB4E88}"/>
                </a:ext>
              </a:extLst>
            </p:cNvPr>
            <p:cNvSpPr/>
            <p:nvPr/>
          </p:nvSpPr>
          <p:spPr>
            <a:xfrm>
              <a:off x="6983580" y="50329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5" name="Agrupar 34">
              <a:extLst>
                <a:ext uri="{FF2B5EF4-FFF2-40B4-BE49-F238E27FC236}">
                  <a16:creationId xmlns:a16="http://schemas.microsoft.com/office/drawing/2014/main" id="{2C96A17B-948D-BE4B-9D42-5648DFFDFA0D}"/>
                </a:ext>
              </a:extLst>
            </p:cNvPr>
            <p:cNvGrpSpPr/>
            <p:nvPr/>
          </p:nvGrpSpPr>
          <p:grpSpPr>
            <a:xfrm>
              <a:off x="2606089" y="2575957"/>
              <a:ext cx="4933950" cy="1618458"/>
              <a:chOff x="499869" y="1583227"/>
              <a:chExt cx="4933950" cy="1618458"/>
            </a:xfrm>
          </p:grpSpPr>
          <p:sp>
            <p:nvSpPr>
              <p:cNvPr id="36" name="Elipse 35">
                <a:extLst>
                  <a:ext uri="{FF2B5EF4-FFF2-40B4-BE49-F238E27FC236}">
                    <a16:creationId xmlns:a16="http://schemas.microsoft.com/office/drawing/2014/main" id="{6719587C-2210-DA25-74CB-2907D6627238}"/>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7" name="Conector de Seta Reta 36">
                <a:extLst>
                  <a:ext uri="{FF2B5EF4-FFF2-40B4-BE49-F238E27FC236}">
                    <a16:creationId xmlns:a16="http://schemas.microsoft.com/office/drawing/2014/main" id="{D0C6AF8A-A35C-1E2C-C4C6-6E8ECF7AB127}"/>
                  </a:ext>
                </a:extLst>
              </p:cNvPr>
              <p:cNvCxnSpPr>
                <a:cxnSpLocks/>
              </p:cNvCxnSpPr>
              <p:nvPr/>
            </p:nvCxnSpPr>
            <p:spPr>
              <a:xfrm>
                <a:off x="1900964" y="1933886"/>
                <a:ext cx="348112" cy="27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1207FF0D-8A7A-C940-6E90-C180547029BB}"/>
                      </a:ext>
                    </a:extLst>
                  </p:cNvPr>
                  <p:cNvSpPr txBox="1"/>
                  <p:nvPr/>
                </p:nvSpPr>
                <p:spPr>
                  <a:xfrm>
                    <a:off x="1579129" y="1647480"/>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8" name="CaixaDeTexto 37">
                    <a:extLst>
                      <a:ext uri="{FF2B5EF4-FFF2-40B4-BE49-F238E27FC236}">
                        <a16:creationId xmlns:a16="http://schemas.microsoft.com/office/drawing/2014/main" id="{1207FF0D-8A7A-C940-6E90-C180547029BB}"/>
                      </a:ext>
                    </a:extLst>
                  </p:cNvPr>
                  <p:cNvSpPr txBox="1">
                    <a:spLocks noRot="1" noChangeAspect="1" noMove="1" noResize="1" noEditPoints="1" noAdjustHandles="1" noChangeArrowheads="1" noChangeShapeType="1" noTextEdit="1"/>
                  </p:cNvSpPr>
                  <p:nvPr/>
                </p:nvSpPr>
                <p:spPr>
                  <a:xfrm>
                    <a:off x="1579129" y="1647480"/>
                    <a:ext cx="382539"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D29B4862-55F1-19F0-93FE-65F0AF3DF5D2}"/>
                      </a:ext>
                    </a:extLst>
                  </p:cNvPr>
                  <p:cNvSpPr txBox="1"/>
                  <p:nvPr/>
                </p:nvSpPr>
                <p:spPr>
                  <a:xfrm>
                    <a:off x="1521900" y="2445720"/>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9" name="CaixaDeTexto 38">
                    <a:extLst>
                      <a:ext uri="{FF2B5EF4-FFF2-40B4-BE49-F238E27FC236}">
                        <a16:creationId xmlns:a16="http://schemas.microsoft.com/office/drawing/2014/main" id="{D29B4862-55F1-19F0-93FE-65F0AF3DF5D2}"/>
                      </a:ext>
                    </a:extLst>
                  </p:cNvPr>
                  <p:cNvSpPr txBox="1">
                    <a:spLocks noRot="1" noChangeAspect="1" noMove="1" noResize="1" noEditPoints="1" noAdjustHandles="1" noChangeArrowheads="1" noChangeShapeType="1" noTextEdit="1"/>
                  </p:cNvSpPr>
                  <p:nvPr/>
                </p:nvSpPr>
                <p:spPr>
                  <a:xfrm>
                    <a:off x="1521900" y="2445720"/>
                    <a:ext cx="370290" cy="369332"/>
                  </a:xfrm>
                  <a:prstGeom prst="rect">
                    <a:avLst/>
                  </a:prstGeom>
                  <a:blipFill>
                    <a:blip r:embed="rId10"/>
                    <a:stretch>
                      <a:fillRect/>
                    </a:stretch>
                  </a:blipFill>
                </p:spPr>
                <p:txBody>
                  <a:bodyPr/>
                  <a:lstStyle/>
                  <a:p>
                    <a:r>
                      <a:rPr lang="pt-BR">
                        <a:noFill/>
                      </a:rPr>
                      <a:t> </a:t>
                    </a:r>
                  </a:p>
                </p:txBody>
              </p:sp>
            </mc:Fallback>
          </mc:AlternateContent>
          <p:cxnSp>
            <p:nvCxnSpPr>
              <p:cNvPr id="41" name="Conector de Seta Reta 40">
                <a:extLst>
                  <a:ext uri="{FF2B5EF4-FFF2-40B4-BE49-F238E27FC236}">
                    <a16:creationId xmlns:a16="http://schemas.microsoft.com/office/drawing/2014/main" id="{3DC3DA20-94B1-48B8-2443-A0F57FE775F9}"/>
                  </a:ext>
                </a:extLst>
              </p:cNvPr>
              <p:cNvCxnSpPr>
                <a:cxnSpLocks/>
              </p:cNvCxnSpPr>
              <p:nvPr/>
            </p:nvCxnSpPr>
            <p:spPr>
              <a:xfrm flipV="1">
                <a:off x="1862882" y="2435021"/>
                <a:ext cx="378451" cy="24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5C989E2-9F6B-4438-7047-5B083687A260}"/>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0C8BC957-84C5-C127-5073-89680E1D69C4}"/>
                  </a:ext>
                </a:extLst>
              </p:cNvPr>
              <p:cNvCxnSpPr>
                <a:cxnSpLocks/>
                <a:endCxn id="49"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64858CDB-AF3D-E595-1ED5-E03B3A6B00A5}"/>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11"/>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D877FC18-323F-12D6-31C5-35286C16EB26}"/>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12"/>
                    <a:stretch>
                      <a:fillRect/>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ADCA90CC-58C7-F793-69ED-9C51E654825E}"/>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49" name="Retângulo 48">
                    <a:extLst>
                      <a:ext uri="{FF2B5EF4-FFF2-40B4-BE49-F238E27FC236}">
                        <a16:creationId xmlns:a16="http://schemas.microsoft.com/office/drawing/2014/main" id="{A308DD78-E982-547D-D7B6-17BD07455599}"/>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B6D09AD5-3928-409F-10C3-EC4495454AEF}"/>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4"/>
                    <a:stretch>
                      <a:fillRect l="-9677" r="-6452" b="-6522"/>
                    </a:stretch>
                  </a:blipFill>
                </p:spPr>
                <p:txBody>
                  <a:bodyPr/>
                  <a:lstStyle/>
                  <a:p>
                    <a:r>
                      <a:rPr lang="pt-BR">
                        <a:noFill/>
                      </a:rPr>
                      <a:t> </a:t>
                    </a:r>
                  </a:p>
                </p:txBody>
              </p:sp>
            </mc:Fallback>
          </mc:AlternateContent>
          <p:cxnSp>
            <p:nvCxnSpPr>
              <p:cNvPr id="51" name="Conector de Seta Reta 50">
                <a:extLst>
                  <a:ext uri="{FF2B5EF4-FFF2-40B4-BE49-F238E27FC236}">
                    <a16:creationId xmlns:a16="http://schemas.microsoft.com/office/drawing/2014/main" id="{0D82C188-C83C-86D8-CFAE-BD29857977E5}"/>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72290956-1510-B9E9-9493-EB4290DB5D26}"/>
                      </a:ext>
                    </a:extLst>
                  </p:cNvPr>
                  <p:cNvSpPr txBox="1"/>
                  <p:nvPr/>
                </p:nvSpPr>
                <p:spPr>
                  <a:xfrm>
                    <a:off x="1910882" y="178412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52" name="CaixaDeTexto 51">
                    <a:extLst>
                      <a:ext uri="{FF2B5EF4-FFF2-40B4-BE49-F238E27FC236}">
                        <a16:creationId xmlns:a16="http://schemas.microsoft.com/office/drawing/2014/main" id="{72290956-1510-B9E9-9493-EB4290DB5D26}"/>
                      </a:ext>
                    </a:extLst>
                  </p:cNvPr>
                  <p:cNvSpPr txBox="1">
                    <a:spLocks noRot="1" noChangeAspect="1" noMove="1" noResize="1" noEditPoints="1" noAdjustHandles="1" noChangeArrowheads="1" noChangeShapeType="1" noTextEdit="1"/>
                  </p:cNvSpPr>
                  <p:nvPr/>
                </p:nvSpPr>
                <p:spPr>
                  <a:xfrm>
                    <a:off x="1910882" y="1784127"/>
                    <a:ext cx="418236" cy="307777"/>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F6426A30-91FF-AB5E-2A99-4CA49AC77DA9}"/>
                      </a:ext>
                    </a:extLst>
                  </p:cNvPr>
                  <p:cNvSpPr txBox="1"/>
                  <p:nvPr/>
                </p:nvSpPr>
                <p:spPr>
                  <a:xfrm>
                    <a:off x="1933352" y="2497656"/>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53" name="CaixaDeTexto 52">
                    <a:extLst>
                      <a:ext uri="{FF2B5EF4-FFF2-40B4-BE49-F238E27FC236}">
                        <a16:creationId xmlns:a16="http://schemas.microsoft.com/office/drawing/2014/main" id="{F6426A30-91FF-AB5E-2A99-4CA49AC77DA9}"/>
                      </a:ext>
                    </a:extLst>
                  </p:cNvPr>
                  <p:cNvSpPr txBox="1">
                    <a:spLocks noRot="1" noChangeAspect="1" noMove="1" noResize="1" noEditPoints="1" noAdjustHandles="1" noChangeArrowheads="1" noChangeShapeType="1" noTextEdit="1"/>
                  </p:cNvSpPr>
                  <p:nvPr/>
                </p:nvSpPr>
                <p:spPr>
                  <a:xfrm>
                    <a:off x="1933352" y="2497656"/>
                    <a:ext cx="418236" cy="307777"/>
                  </a:xfrm>
                  <a:prstGeom prst="rect">
                    <a:avLst/>
                  </a:prstGeom>
                  <a:blipFill>
                    <a:blip r:embed="rId16"/>
                    <a:stretch>
                      <a:fillRect/>
                    </a:stretch>
                  </a:blipFill>
                </p:spPr>
                <p:txBody>
                  <a:bodyPr/>
                  <a:lstStyle/>
                  <a:p>
                    <a:r>
                      <a:rPr lang="pt-BR">
                        <a:noFill/>
                      </a:rPr>
                      <a:t> </a:t>
                    </a:r>
                  </a:p>
                </p:txBody>
              </p:sp>
            </mc:Fallback>
          </mc:AlternateContent>
        </p:grpSp>
        <p:sp>
          <p:nvSpPr>
            <p:cNvPr id="57" name="Seta: para a Direita 56">
              <a:extLst>
                <a:ext uri="{FF2B5EF4-FFF2-40B4-BE49-F238E27FC236}">
                  <a16:creationId xmlns:a16="http://schemas.microsoft.com/office/drawing/2014/main" id="{1F03AB0D-0808-8A27-3BAD-93FBBFD2D113}"/>
                </a:ext>
              </a:extLst>
            </p:cNvPr>
            <p:cNvSpPr/>
            <p:nvPr/>
          </p:nvSpPr>
          <p:spPr>
            <a:xfrm>
              <a:off x="6545113" y="2994240"/>
              <a:ext cx="318612" cy="657232"/>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9737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40DA219-5B1E-A50B-9F92-A49056A7DAF6}"/>
                  </a:ext>
                </a:extLst>
              </p:cNvPr>
              <p:cNvSpPr>
                <a:spLocks noGrp="1"/>
              </p:cNvSpPr>
              <p:nvPr>
                <p:ph type="title"/>
              </p:nvPr>
            </p:nvSpPr>
            <p:spPr/>
            <p:txBody>
              <a:bodyPr/>
              <a:lstStyle/>
              <a:p>
                <a:r>
                  <a:rPr lang="pt-BR" dirty="0"/>
                  <a:t>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ítulo 1">
                <a:extLst>
                  <a:ext uri="{FF2B5EF4-FFF2-40B4-BE49-F238E27FC236}">
                    <a16:creationId xmlns:a16="http://schemas.microsoft.com/office/drawing/2014/main" id="{A40DA219-5B1E-A50B-9F92-A49056A7DA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189DCC1-6DC0-06B7-ACB8-229783AC8FFC}"/>
                  </a:ext>
                </a:extLst>
              </p:cNvPr>
              <p:cNvSpPr>
                <a:spLocks noGrp="1"/>
              </p:cNvSpPr>
              <p:nvPr>
                <p:ph idx="1"/>
              </p:nvPr>
            </p:nvSpPr>
            <p:spPr>
              <a:xfrm>
                <a:off x="5923479" y="1825624"/>
                <a:ext cx="6125646" cy="5032375"/>
              </a:xfrm>
            </p:spPr>
            <p:txBody>
              <a:bodyPr>
                <a:normAutofit fontScale="92500" lnSpcReduction="10000"/>
              </a:bodyPr>
              <a:lstStyle/>
              <a:p>
                <a:r>
                  <a:rPr lang="pt-BR" dirty="0"/>
                  <a:t>Vamos supor a seguinte função discriminante: </a:t>
                </a:r>
                <a14:m>
                  <m:oMath xmlns:m="http://schemas.openxmlformats.org/officeDocument/2006/math">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a qual é mostrada na figura ao lado.</a:t>
                </a:r>
              </a:p>
              <a:p>
                <a:r>
                  <a:rPr lang="pt-BR" dirty="0"/>
                  <a:t>Agora vamos encontrar as </a:t>
                </a:r>
                <a:r>
                  <a:rPr lang="pt-BR" b="1" i="1" dirty="0"/>
                  <a:t>regiões de decisão </a:t>
                </a:r>
                <a:r>
                  <a:rPr lang="pt-BR" dirty="0"/>
                  <a:t>substituindo alguns valores nela.</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=1</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00B0F0"/>
                    </a:solidFill>
                  </a:rPr>
                  <a:t>positiva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=3</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FF0000"/>
                    </a:solidFill>
                  </a:rPr>
                  <a:t>negativa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b="1" i="1" dirty="0"/>
                  <a:t>Indeterminação</a:t>
                </a:r>
                <a:r>
                  <a:rPr lang="pt-BR" dirty="0"/>
                  <a:t>: não podemos afirmar a qual classe o exemplo pertence.</a:t>
                </a:r>
              </a:p>
              <a:p>
                <a:pPr lvl="2">
                  <a:buFont typeface="Wingdings" panose="05000000000000000000" pitchFamily="2" charset="2"/>
                  <a:buChar char="ü"/>
                </a:pPr>
                <a:r>
                  <a:rPr lang="pt-BR" dirty="0"/>
                  <a:t>Podemos atribuir arbitrariamente a uma das duas classes ou escolher a classe que possui maior número de exemplos.</a:t>
                </a:r>
              </a:p>
            </p:txBody>
          </p:sp>
        </mc:Choice>
        <mc:Fallback xmlns="">
          <p:sp>
            <p:nvSpPr>
              <p:cNvPr id="3" name="Espaço Reservado para Conteúdo 2">
                <a:extLst>
                  <a:ext uri="{FF2B5EF4-FFF2-40B4-BE49-F238E27FC236}">
                    <a16:creationId xmlns:a16="http://schemas.microsoft.com/office/drawing/2014/main" id="{0189DCC1-6DC0-06B7-ACB8-229783AC8FFC}"/>
                  </a:ext>
                </a:extLst>
              </p:cNvPr>
              <p:cNvSpPr>
                <a:spLocks noGrp="1" noRot="1" noChangeAspect="1" noMove="1" noResize="1" noEditPoints="1" noAdjustHandles="1" noChangeArrowheads="1" noChangeShapeType="1" noTextEdit="1"/>
              </p:cNvSpPr>
              <p:nvPr>
                <p:ph idx="1"/>
              </p:nvPr>
            </p:nvSpPr>
            <p:spPr>
              <a:xfrm>
                <a:off x="5923479" y="1825624"/>
                <a:ext cx="6125646" cy="5032375"/>
              </a:xfrm>
              <a:blipFill>
                <a:blip r:embed="rId3"/>
                <a:stretch>
                  <a:fillRect l="-1592" t="-2421" r="-2289"/>
                </a:stretch>
              </a:blipFill>
            </p:spPr>
            <p:txBody>
              <a:bodyPr/>
              <a:lstStyle/>
              <a:p>
                <a:r>
                  <a:rPr lang="pt-BR">
                    <a:noFill/>
                  </a:rPr>
                  <a:t> </a:t>
                </a:r>
              </a:p>
            </p:txBody>
          </p:sp>
        </mc:Fallback>
      </mc:AlternateContent>
      <p:grpSp>
        <p:nvGrpSpPr>
          <p:cNvPr id="4" name="Group 191">
            <a:extLst>
              <a:ext uri="{FF2B5EF4-FFF2-40B4-BE49-F238E27FC236}">
                <a16:creationId xmlns:a16="http://schemas.microsoft.com/office/drawing/2014/main" id="{131D70C2-43D2-4494-632F-3ADF1223E31B}"/>
              </a:ext>
            </a:extLst>
          </p:cNvPr>
          <p:cNvGrpSpPr/>
          <p:nvPr/>
        </p:nvGrpSpPr>
        <p:grpSpPr>
          <a:xfrm>
            <a:off x="838200" y="2354795"/>
            <a:ext cx="3747280" cy="3315291"/>
            <a:chOff x="4781484" y="1471556"/>
            <a:chExt cx="3747280" cy="3315291"/>
          </a:xfrm>
        </p:grpSpPr>
        <p:sp>
          <p:nvSpPr>
            <p:cNvPr id="5" name="Oval 192">
              <a:extLst>
                <a:ext uri="{FF2B5EF4-FFF2-40B4-BE49-F238E27FC236}">
                  <a16:creationId xmlns:a16="http://schemas.microsoft.com/office/drawing/2014/main" id="{951BDBB1-C287-D4C4-208F-D6F0F62EDA62}"/>
                </a:ext>
              </a:extLst>
            </p:cNvPr>
            <p:cNvSpPr/>
            <p:nvPr/>
          </p:nvSpPr>
          <p:spPr>
            <a:xfrm>
              <a:off x="5615257" y="31805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193">
              <a:extLst>
                <a:ext uri="{FF2B5EF4-FFF2-40B4-BE49-F238E27FC236}">
                  <a16:creationId xmlns:a16="http://schemas.microsoft.com/office/drawing/2014/main" id="{4D2D75C5-D280-1FE2-0A7E-76CE08ABE7A6}"/>
                </a:ext>
              </a:extLst>
            </p:cNvPr>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194">
              <a:extLst>
                <a:ext uri="{FF2B5EF4-FFF2-40B4-BE49-F238E27FC236}">
                  <a16:creationId xmlns:a16="http://schemas.microsoft.com/office/drawing/2014/main" id="{2821FDC5-FCF9-C641-ECCA-7918C60AC58D}"/>
                </a:ext>
              </a:extLst>
            </p:cNvPr>
            <p:cNvSpPr/>
            <p:nvPr/>
          </p:nvSpPr>
          <p:spPr>
            <a:xfrm>
              <a:off x="5438105" y="27744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195">
              <a:extLst>
                <a:ext uri="{FF2B5EF4-FFF2-40B4-BE49-F238E27FC236}">
                  <a16:creationId xmlns:a16="http://schemas.microsoft.com/office/drawing/2014/main" id="{5CC2CA3D-1370-9945-FAE0-9B6EE7C2A0B2}"/>
                </a:ext>
              </a:extLst>
            </p:cNvPr>
            <p:cNvSpPr/>
            <p:nvPr/>
          </p:nvSpPr>
          <p:spPr>
            <a:xfrm>
              <a:off x="5264279" y="400473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196">
              <a:extLst>
                <a:ext uri="{FF2B5EF4-FFF2-40B4-BE49-F238E27FC236}">
                  <a16:creationId xmlns:a16="http://schemas.microsoft.com/office/drawing/2014/main" id="{7A08A5AF-DA38-F554-D909-215BEA7A1DA5}"/>
                </a:ext>
              </a:extLst>
            </p:cNvPr>
            <p:cNvSpPr/>
            <p:nvPr/>
          </p:nvSpPr>
          <p:spPr>
            <a:xfrm>
              <a:off x="6151198" y="329051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197">
              <a:extLst>
                <a:ext uri="{FF2B5EF4-FFF2-40B4-BE49-F238E27FC236}">
                  <a16:creationId xmlns:a16="http://schemas.microsoft.com/office/drawing/2014/main" id="{0A2FF774-5547-1518-D571-D13D52ED6A08}"/>
                </a:ext>
              </a:extLst>
            </p:cNvPr>
            <p:cNvSpPr/>
            <p:nvPr/>
          </p:nvSpPr>
          <p:spPr>
            <a:xfrm>
              <a:off x="5461446" y="3450170"/>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98">
              <a:extLst>
                <a:ext uri="{FF2B5EF4-FFF2-40B4-BE49-F238E27FC236}">
                  <a16:creationId xmlns:a16="http://schemas.microsoft.com/office/drawing/2014/main" id="{0495D267-CDD7-56C4-DCFD-DD2E3D63FA14}"/>
                </a:ext>
              </a:extLst>
            </p:cNvPr>
            <p:cNvSpPr/>
            <p:nvPr/>
          </p:nvSpPr>
          <p:spPr>
            <a:xfrm>
              <a:off x="5875956" y="336978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Isosceles Triangle 199">
              <a:extLst>
                <a:ext uri="{FF2B5EF4-FFF2-40B4-BE49-F238E27FC236}">
                  <a16:creationId xmlns:a16="http://schemas.microsoft.com/office/drawing/2014/main" id="{92314B82-FBE5-26C9-6E2B-5C7068513951}"/>
                </a:ext>
              </a:extLst>
            </p:cNvPr>
            <p:cNvSpPr/>
            <p:nvPr/>
          </p:nvSpPr>
          <p:spPr>
            <a:xfrm>
              <a:off x="7232343"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200">
              <a:extLst>
                <a:ext uri="{FF2B5EF4-FFF2-40B4-BE49-F238E27FC236}">
                  <a16:creationId xmlns:a16="http://schemas.microsoft.com/office/drawing/2014/main" id="{073242D9-C223-0CA5-3AB8-98AF3A4DA8D5}"/>
                </a:ext>
              </a:extLst>
            </p:cNvPr>
            <p:cNvSpPr/>
            <p:nvPr/>
          </p:nvSpPr>
          <p:spPr>
            <a:xfrm>
              <a:off x="7068503" y="324954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202">
              <a:extLst>
                <a:ext uri="{FF2B5EF4-FFF2-40B4-BE49-F238E27FC236}">
                  <a16:creationId xmlns:a16="http://schemas.microsoft.com/office/drawing/2014/main" id="{5D4668CE-3CC0-A625-7137-D42520E376C9}"/>
                </a:ext>
              </a:extLst>
            </p:cNvPr>
            <p:cNvSpPr/>
            <p:nvPr/>
          </p:nvSpPr>
          <p:spPr>
            <a:xfrm>
              <a:off x="6943068" y="30098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203">
              <a:extLst>
                <a:ext uri="{FF2B5EF4-FFF2-40B4-BE49-F238E27FC236}">
                  <a16:creationId xmlns:a16="http://schemas.microsoft.com/office/drawing/2014/main" id="{65DB8952-5A20-B441-22B9-08189B5F79D7}"/>
                </a:ext>
              </a:extLst>
            </p:cNvPr>
            <p:cNvSpPr/>
            <p:nvPr/>
          </p:nvSpPr>
          <p:spPr>
            <a:xfrm>
              <a:off x="6107998" y="26676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204">
              <a:extLst>
                <a:ext uri="{FF2B5EF4-FFF2-40B4-BE49-F238E27FC236}">
                  <a16:creationId xmlns:a16="http://schemas.microsoft.com/office/drawing/2014/main" id="{3A0AF3DE-C6E1-B01F-AA6A-B8F344293C03}"/>
                </a:ext>
              </a:extLst>
            </p:cNvPr>
            <p:cNvSpPr/>
            <p:nvPr/>
          </p:nvSpPr>
          <p:spPr>
            <a:xfrm>
              <a:off x="6424007"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205">
              <a:extLst>
                <a:ext uri="{FF2B5EF4-FFF2-40B4-BE49-F238E27FC236}">
                  <a16:creationId xmlns:a16="http://schemas.microsoft.com/office/drawing/2014/main" id="{965376A3-404D-EE15-324D-4E198BDA31B4}"/>
                </a:ext>
              </a:extLst>
            </p:cNvPr>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9" name="Rectangle 206">
                  <a:extLst>
                    <a:ext uri="{FF2B5EF4-FFF2-40B4-BE49-F238E27FC236}">
                      <a16:creationId xmlns:a16="http://schemas.microsoft.com/office/drawing/2014/main" id="{0A64D676-718C-F540-0291-CD2C158E4EDF}"/>
                    </a:ext>
                  </a:extLst>
                </p:cNvPr>
                <p:cNvSpPr/>
                <p:nvPr/>
              </p:nvSpPr>
              <p:spPr>
                <a:xfrm>
                  <a:off x="5627799" y="4417515"/>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19" name="Rectangle 206">
                  <a:extLst>
                    <a:ext uri="{FF2B5EF4-FFF2-40B4-BE49-F238E27FC236}">
                      <a16:creationId xmlns:a16="http://schemas.microsoft.com/office/drawing/2014/main" id="{0A64D676-718C-F540-0291-CD2C158E4EDF}"/>
                    </a:ext>
                  </a:extLst>
                </p:cNvPr>
                <p:cNvSpPr>
                  <a:spLocks noRot="1" noChangeAspect="1" noMove="1" noResize="1" noEditPoints="1" noAdjustHandles="1" noChangeArrowheads="1" noChangeShapeType="1" noTextEdit="1"/>
                </p:cNvSpPr>
                <p:nvPr/>
              </p:nvSpPr>
              <p:spPr>
                <a:xfrm>
                  <a:off x="5627799" y="4417515"/>
                  <a:ext cx="1487074" cy="369332"/>
                </a:xfrm>
                <a:prstGeom prst="rect">
                  <a:avLst/>
                </a:prstGeom>
                <a:blipFill>
                  <a:blip r:embed="rId4"/>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207">
                  <a:extLst>
                    <a:ext uri="{FF2B5EF4-FFF2-40B4-BE49-F238E27FC236}">
                      <a16:creationId xmlns:a16="http://schemas.microsoft.com/office/drawing/2014/main" id="{7207C552-CE63-D630-382A-C51AEBF2BF7F}"/>
                    </a:ext>
                  </a:extLst>
                </p:cNvPr>
                <p:cNvSpPr/>
                <p:nvPr/>
              </p:nvSpPr>
              <p:spPr>
                <a:xfrm>
                  <a:off x="5730675" y="1606220"/>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 name="Rectangle 207">
                  <a:extLst>
                    <a:ext uri="{FF2B5EF4-FFF2-40B4-BE49-F238E27FC236}">
                      <a16:creationId xmlns:a16="http://schemas.microsoft.com/office/drawing/2014/main" id="{7207C552-CE63-D630-382A-C51AEBF2BF7F}"/>
                    </a:ext>
                  </a:extLst>
                </p:cNvPr>
                <p:cNvSpPr>
                  <a:spLocks noRot="1" noChangeAspect="1" noMove="1" noResize="1" noEditPoints="1" noAdjustHandles="1" noChangeArrowheads="1" noChangeShapeType="1" noTextEdit="1"/>
                </p:cNvSpPr>
                <p:nvPr/>
              </p:nvSpPr>
              <p:spPr>
                <a:xfrm>
                  <a:off x="5730675" y="1606220"/>
                  <a:ext cx="1481752" cy="369332"/>
                </a:xfrm>
                <a:prstGeom prst="rect">
                  <a:avLst/>
                </a:prstGeom>
                <a:blipFill>
                  <a:blip r:embed="rId5"/>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8">
                  <a:extLst>
                    <a:ext uri="{FF2B5EF4-FFF2-40B4-BE49-F238E27FC236}">
                      <a16:creationId xmlns:a16="http://schemas.microsoft.com/office/drawing/2014/main" id="{A543A807-C3C8-BD51-8597-1EBB58C84893}"/>
                    </a:ext>
                  </a:extLst>
                </p:cNvPr>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2" name="Rectangle 209">
              <a:extLst>
                <a:ext uri="{FF2B5EF4-FFF2-40B4-BE49-F238E27FC236}">
                  <a16:creationId xmlns:a16="http://schemas.microsoft.com/office/drawing/2014/main" id="{3C9EC24F-2E75-EBF6-8409-4B406FE8885F}"/>
                </a:ext>
              </a:extLst>
            </p:cNvPr>
            <p:cNvSpPr/>
            <p:nvPr/>
          </p:nvSpPr>
          <p:spPr>
            <a:xfrm>
              <a:off x="6140461" y="1526710"/>
              <a:ext cx="184731" cy="369332"/>
            </a:xfrm>
            <a:prstGeom prst="rect">
              <a:avLst/>
            </a:prstGeom>
          </p:spPr>
          <p:txBody>
            <a:bodyPr wrap="none">
              <a:spAutoFit/>
            </a:bodyPr>
            <a:lstStyle/>
            <a:p>
              <a:endParaRPr lang="pt-BR" dirty="0"/>
            </a:p>
          </p:txBody>
        </p:sp>
        <p:sp>
          <p:nvSpPr>
            <p:cNvPr id="23" name="Rectangle 210">
              <a:extLst>
                <a:ext uri="{FF2B5EF4-FFF2-40B4-BE49-F238E27FC236}">
                  <a16:creationId xmlns:a16="http://schemas.microsoft.com/office/drawing/2014/main" id="{613B01BE-7AFB-14BD-8B16-F3B017BD300E}"/>
                </a:ext>
              </a:extLst>
            </p:cNvPr>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Straight Arrow Connector 211">
              <a:extLst>
                <a:ext uri="{FF2B5EF4-FFF2-40B4-BE49-F238E27FC236}">
                  <a16:creationId xmlns:a16="http://schemas.microsoft.com/office/drawing/2014/main" id="{A94D67DE-D359-015C-7A5F-F22C1603B4D4}"/>
                </a:ext>
              </a:extLst>
            </p:cNvPr>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12">
              <a:extLst>
                <a:ext uri="{FF2B5EF4-FFF2-40B4-BE49-F238E27FC236}">
                  <a16:creationId xmlns:a16="http://schemas.microsoft.com/office/drawing/2014/main" id="{3B3FF642-CFA5-D5DD-BCCF-4813E8B92E49}"/>
                </a:ext>
              </a:extLst>
            </p:cNvPr>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13">
                  <a:extLst>
                    <a:ext uri="{FF2B5EF4-FFF2-40B4-BE49-F238E27FC236}">
                      <a16:creationId xmlns:a16="http://schemas.microsoft.com/office/drawing/2014/main" id="{C302097C-EB4F-859A-F2CE-7956A62F9AEE}"/>
                    </a:ext>
                  </a:extLst>
                </p:cNvPr>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7" name="Straight Connector 214">
              <a:extLst>
                <a:ext uri="{FF2B5EF4-FFF2-40B4-BE49-F238E27FC236}">
                  <a16:creationId xmlns:a16="http://schemas.microsoft.com/office/drawing/2014/main" id="{5129EE84-529E-28A1-4C57-590CCA417322}"/>
                </a:ext>
              </a:extLst>
            </p:cNvPr>
            <p:cNvCxnSpPr>
              <a:cxnSpLocks/>
            </p:cNvCxnSpPr>
            <p:nvPr/>
          </p:nvCxnSpPr>
          <p:spPr>
            <a:xfrm>
              <a:off x="5250191" y="2066200"/>
              <a:ext cx="2166331" cy="21605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15">
              <a:extLst>
                <a:ext uri="{FF2B5EF4-FFF2-40B4-BE49-F238E27FC236}">
                  <a16:creationId xmlns:a16="http://schemas.microsoft.com/office/drawing/2014/main" id="{419C4EF9-84E4-F619-BD46-C934DDBF20B3}"/>
                </a:ext>
              </a:extLst>
            </p:cNvPr>
            <p:cNvSpPr txBox="1"/>
            <p:nvPr/>
          </p:nvSpPr>
          <p:spPr>
            <a:xfrm>
              <a:off x="5074370" y="4180493"/>
              <a:ext cx="334672" cy="350302"/>
            </a:xfrm>
            <a:prstGeom prst="rect">
              <a:avLst/>
            </a:prstGeom>
            <a:noFill/>
          </p:spPr>
          <p:txBody>
            <a:bodyPr wrap="none" rtlCol="0">
              <a:spAutoFit/>
            </a:bodyPr>
            <a:lstStyle/>
            <a:p>
              <a:r>
                <a:rPr lang="pt-BR" sz="1200" dirty="0"/>
                <a:t>0</a:t>
              </a:r>
            </a:p>
          </p:txBody>
        </p:sp>
        <p:sp>
          <p:nvSpPr>
            <p:cNvPr id="29" name="TextBox 216">
              <a:extLst>
                <a:ext uri="{FF2B5EF4-FFF2-40B4-BE49-F238E27FC236}">
                  <a16:creationId xmlns:a16="http://schemas.microsoft.com/office/drawing/2014/main" id="{B49C8A19-C5D3-CB8A-1FFE-C838096537D7}"/>
                </a:ext>
              </a:extLst>
            </p:cNvPr>
            <p:cNvSpPr txBox="1"/>
            <p:nvPr/>
          </p:nvSpPr>
          <p:spPr>
            <a:xfrm>
              <a:off x="5024915" y="3544589"/>
              <a:ext cx="334672" cy="350302"/>
            </a:xfrm>
            <a:prstGeom prst="rect">
              <a:avLst/>
            </a:prstGeom>
            <a:noFill/>
          </p:spPr>
          <p:txBody>
            <a:bodyPr wrap="none" rtlCol="0">
              <a:spAutoFit/>
            </a:bodyPr>
            <a:lstStyle/>
            <a:p>
              <a:r>
                <a:rPr lang="pt-BR" sz="1200" dirty="0"/>
                <a:t>1</a:t>
              </a:r>
            </a:p>
          </p:txBody>
        </p:sp>
        <p:sp>
          <p:nvSpPr>
            <p:cNvPr id="30" name="TextBox 217">
              <a:extLst>
                <a:ext uri="{FF2B5EF4-FFF2-40B4-BE49-F238E27FC236}">
                  <a16:creationId xmlns:a16="http://schemas.microsoft.com/office/drawing/2014/main" id="{8B5444C1-4835-4DC9-95D4-2D797009FE88}"/>
                </a:ext>
              </a:extLst>
            </p:cNvPr>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31" name="TextBox 218">
              <a:extLst>
                <a:ext uri="{FF2B5EF4-FFF2-40B4-BE49-F238E27FC236}">
                  <a16:creationId xmlns:a16="http://schemas.microsoft.com/office/drawing/2014/main" id="{8F598DA6-57EC-689B-4B3B-03A30C599C71}"/>
                </a:ext>
              </a:extLst>
            </p:cNvPr>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32" name="TextBox 219">
              <a:extLst>
                <a:ext uri="{FF2B5EF4-FFF2-40B4-BE49-F238E27FC236}">
                  <a16:creationId xmlns:a16="http://schemas.microsoft.com/office/drawing/2014/main" id="{5AFC2D2C-2E35-799B-7530-20318FD4C3FD}"/>
                </a:ext>
              </a:extLst>
            </p:cNvPr>
            <p:cNvSpPr txBox="1"/>
            <p:nvPr/>
          </p:nvSpPr>
          <p:spPr>
            <a:xfrm>
              <a:off x="5025998" y="1946408"/>
              <a:ext cx="334672" cy="350302"/>
            </a:xfrm>
            <a:prstGeom prst="rect">
              <a:avLst/>
            </a:prstGeom>
            <a:noFill/>
          </p:spPr>
          <p:txBody>
            <a:bodyPr wrap="none" rtlCol="0">
              <a:spAutoFit/>
            </a:bodyPr>
            <a:lstStyle/>
            <a:p>
              <a:r>
                <a:rPr lang="pt-BR" sz="1200" dirty="0"/>
                <a:t>4</a:t>
              </a:r>
            </a:p>
          </p:txBody>
        </p:sp>
        <p:sp>
          <p:nvSpPr>
            <p:cNvPr id="33" name="TextBox 220">
              <a:extLst>
                <a:ext uri="{FF2B5EF4-FFF2-40B4-BE49-F238E27FC236}">
                  <a16:creationId xmlns:a16="http://schemas.microsoft.com/office/drawing/2014/main" id="{72E7FCAD-8086-DA86-9D1A-01CD8D297D6D}"/>
                </a:ext>
              </a:extLst>
            </p:cNvPr>
            <p:cNvSpPr txBox="1"/>
            <p:nvPr/>
          </p:nvSpPr>
          <p:spPr>
            <a:xfrm>
              <a:off x="5663911" y="4194402"/>
              <a:ext cx="334672" cy="350302"/>
            </a:xfrm>
            <a:prstGeom prst="rect">
              <a:avLst/>
            </a:prstGeom>
            <a:noFill/>
          </p:spPr>
          <p:txBody>
            <a:bodyPr wrap="none" rtlCol="0">
              <a:spAutoFit/>
            </a:bodyPr>
            <a:lstStyle/>
            <a:p>
              <a:r>
                <a:rPr lang="pt-BR" sz="1200" dirty="0"/>
                <a:t>1</a:t>
              </a:r>
            </a:p>
          </p:txBody>
        </p:sp>
        <p:sp>
          <p:nvSpPr>
            <p:cNvPr id="34" name="TextBox 221">
              <a:extLst>
                <a:ext uri="{FF2B5EF4-FFF2-40B4-BE49-F238E27FC236}">
                  <a16:creationId xmlns:a16="http://schemas.microsoft.com/office/drawing/2014/main" id="{67985B3B-35C0-A256-F177-DABD146D355D}"/>
                </a:ext>
              </a:extLst>
            </p:cNvPr>
            <p:cNvSpPr txBox="1"/>
            <p:nvPr/>
          </p:nvSpPr>
          <p:spPr>
            <a:xfrm>
              <a:off x="6204000" y="4193465"/>
              <a:ext cx="334672" cy="350302"/>
            </a:xfrm>
            <a:prstGeom prst="rect">
              <a:avLst/>
            </a:prstGeom>
            <a:noFill/>
          </p:spPr>
          <p:txBody>
            <a:bodyPr wrap="none" rtlCol="0">
              <a:spAutoFit/>
            </a:bodyPr>
            <a:lstStyle/>
            <a:p>
              <a:r>
                <a:rPr lang="pt-BR" sz="1200" dirty="0"/>
                <a:t>2</a:t>
              </a:r>
            </a:p>
          </p:txBody>
        </p:sp>
        <p:sp>
          <p:nvSpPr>
            <p:cNvPr id="35" name="TextBox 222">
              <a:extLst>
                <a:ext uri="{FF2B5EF4-FFF2-40B4-BE49-F238E27FC236}">
                  <a16:creationId xmlns:a16="http://schemas.microsoft.com/office/drawing/2014/main" id="{1082F9D4-ED49-B699-3054-2512297442F3}"/>
                </a:ext>
              </a:extLst>
            </p:cNvPr>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36" name="TextBox 223">
              <a:extLst>
                <a:ext uri="{FF2B5EF4-FFF2-40B4-BE49-F238E27FC236}">
                  <a16:creationId xmlns:a16="http://schemas.microsoft.com/office/drawing/2014/main" id="{B12FE238-DCF7-C2AA-53CA-BD857DDAD2CA}"/>
                </a:ext>
              </a:extLst>
            </p:cNvPr>
            <p:cNvSpPr txBox="1"/>
            <p:nvPr/>
          </p:nvSpPr>
          <p:spPr>
            <a:xfrm>
              <a:off x="7277932" y="4193465"/>
              <a:ext cx="334672" cy="350302"/>
            </a:xfrm>
            <a:prstGeom prst="rect">
              <a:avLst/>
            </a:prstGeom>
            <a:noFill/>
          </p:spPr>
          <p:txBody>
            <a:bodyPr wrap="none" rtlCol="0">
              <a:spAutoFit/>
            </a:bodyPr>
            <a:lstStyle/>
            <a:p>
              <a:r>
                <a:rPr lang="pt-BR" sz="1200" dirty="0"/>
                <a:t>4</a:t>
              </a:r>
            </a:p>
          </p:txBody>
        </p:sp>
        <p:sp>
          <p:nvSpPr>
            <p:cNvPr id="37" name="Rectangle 224">
              <a:extLst>
                <a:ext uri="{FF2B5EF4-FFF2-40B4-BE49-F238E27FC236}">
                  <a16:creationId xmlns:a16="http://schemas.microsoft.com/office/drawing/2014/main" id="{BE3C4AB5-520D-C097-9298-A5857B904614}"/>
                </a:ext>
              </a:extLst>
            </p:cNvPr>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225">
              <a:extLst>
                <a:ext uri="{FF2B5EF4-FFF2-40B4-BE49-F238E27FC236}">
                  <a16:creationId xmlns:a16="http://schemas.microsoft.com/office/drawing/2014/main" id="{25CE2C4D-01F0-5CAF-47B3-F308830F6DA0}"/>
                </a:ext>
              </a:extLst>
            </p:cNvPr>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226">
              <a:extLst>
                <a:ext uri="{FF2B5EF4-FFF2-40B4-BE49-F238E27FC236}">
                  <a16:creationId xmlns:a16="http://schemas.microsoft.com/office/drawing/2014/main" id="{524F2839-63B5-E0B8-E4B3-12A7B9331786}"/>
                </a:ext>
              </a:extLst>
            </p:cNvPr>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227">
              <a:extLst>
                <a:ext uri="{FF2B5EF4-FFF2-40B4-BE49-F238E27FC236}">
                  <a16:creationId xmlns:a16="http://schemas.microsoft.com/office/drawing/2014/main" id="{18A9C2BE-6A76-22CC-779F-19FF0B5C6019}"/>
                </a:ext>
              </a:extLst>
            </p:cNvPr>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228">
              <a:extLst>
                <a:ext uri="{FF2B5EF4-FFF2-40B4-BE49-F238E27FC236}">
                  <a16:creationId xmlns:a16="http://schemas.microsoft.com/office/drawing/2014/main" id="{4809BEB6-301C-24A2-4452-4371B42601F3}"/>
                </a:ext>
              </a:extLst>
            </p:cNvPr>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229">
              <a:extLst>
                <a:ext uri="{FF2B5EF4-FFF2-40B4-BE49-F238E27FC236}">
                  <a16:creationId xmlns:a16="http://schemas.microsoft.com/office/drawing/2014/main" id="{55F9D93A-7C15-8DF8-23D0-7AB98387F308}"/>
                </a:ext>
              </a:extLst>
            </p:cNvPr>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230">
              <a:extLst>
                <a:ext uri="{FF2B5EF4-FFF2-40B4-BE49-F238E27FC236}">
                  <a16:creationId xmlns:a16="http://schemas.microsoft.com/office/drawing/2014/main" id="{1FD7C302-B512-2F79-7717-AE1CC46D169D}"/>
                </a:ext>
              </a:extLst>
            </p:cNvPr>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231">
              <a:extLst>
                <a:ext uri="{FF2B5EF4-FFF2-40B4-BE49-F238E27FC236}">
                  <a16:creationId xmlns:a16="http://schemas.microsoft.com/office/drawing/2014/main" id="{F105126A-C062-5E16-EBAB-2793FBB4C5E5}"/>
                </a:ext>
              </a:extLst>
            </p:cNvPr>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232">
              <a:extLst>
                <a:ext uri="{FF2B5EF4-FFF2-40B4-BE49-F238E27FC236}">
                  <a16:creationId xmlns:a16="http://schemas.microsoft.com/office/drawing/2014/main" id="{27054C75-3F57-C464-7E18-413CDA753AAB}"/>
                </a:ext>
              </a:extLst>
            </p:cNvPr>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233">
              <a:extLst>
                <a:ext uri="{FF2B5EF4-FFF2-40B4-BE49-F238E27FC236}">
                  <a16:creationId xmlns:a16="http://schemas.microsoft.com/office/drawing/2014/main" id="{6C5A7B3A-2D2B-BFE7-E8E3-C21547E926D4}"/>
                </a:ext>
              </a:extLst>
            </p:cNvPr>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234">
              <a:extLst>
                <a:ext uri="{FF2B5EF4-FFF2-40B4-BE49-F238E27FC236}">
                  <a16:creationId xmlns:a16="http://schemas.microsoft.com/office/drawing/2014/main" id="{600541E6-B9E5-4369-A503-DE197CCE88EE}"/>
                </a:ext>
              </a:extLst>
            </p:cNvPr>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235">
              <a:extLst>
                <a:ext uri="{FF2B5EF4-FFF2-40B4-BE49-F238E27FC236}">
                  <a16:creationId xmlns:a16="http://schemas.microsoft.com/office/drawing/2014/main" id="{BFE2F29F-99DA-0057-8182-0601BA2352A8}"/>
                </a:ext>
              </a:extLst>
            </p:cNvPr>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236">
              <a:extLst>
                <a:ext uri="{FF2B5EF4-FFF2-40B4-BE49-F238E27FC236}">
                  <a16:creationId xmlns:a16="http://schemas.microsoft.com/office/drawing/2014/main" id="{6A9C1E84-7EFB-9996-390A-F7D573E5BDE5}"/>
                </a:ext>
              </a:extLst>
            </p:cNvPr>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237">
              <a:extLst>
                <a:ext uri="{FF2B5EF4-FFF2-40B4-BE49-F238E27FC236}">
                  <a16:creationId xmlns:a16="http://schemas.microsoft.com/office/drawing/2014/main" id="{FFEC69C1-8AE0-25B2-0DC8-0EB94E8A6620}"/>
                </a:ext>
              </a:extLst>
            </p:cNvPr>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238">
              <a:extLst>
                <a:ext uri="{FF2B5EF4-FFF2-40B4-BE49-F238E27FC236}">
                  <a16:creationId xmlns:a16="http://schemas.microsoft.com/office/drawing/2014/main" id="{AF5BFC24-A1A6-F4F4-27C8-A1C75FB4ACA7}"/>
                </a:ext>
              </a:extLst>
            </p:cNvPr>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240">
              <a:extLst>
                <a:ext uri="{FF2B5EF4-FFF2-40B4-BE49-F238E27FC236}">
                  <a16:creationId xmlns:a16="http://schemas.microsoft.com/office/drawing/2014/main" id="{7FEF68A4-E379-3019-4460-F040608CABBC}"/>
                </a:ext>
              </a:extLst>
            </p:cNvPr>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241">
              <a:extLst>
                <a:ext uri="{FF2B5EF4-FFF2-40B4-BE49-F238E27FC236}">
                  <a16:creationId xmlns:a16="http://schemas.microsoft.com/office/drawing/2014/main" id="{40A76D57-0831-B181-48A0-EE3B8D2DDDCB}"/>
                </a:ext>
              </a:extLst>
            </p:cNvPr>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243">
              <a:extLst>
                <a:ext uri="{FF2B5EF4-FFF2-40B4-BE49-F238E27FC236}">
                  <a16:creationId xmlns:a16="http://schemas.microsoft.com/office/drawing/2014/main" id="{7B813541-A5A8-369C-40D8-01AEDDD90FAB}"/>
                </a:ext>
              </a:extLst>
            </p:cNvPr>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244">
              <a:extLst>
                <a:ext uri="{FF2B5EF4-FFF2-40B4-BE49-F238E27FC236}">
                  <a16:creationId xmlns:a16="http://schemas.microsoft.com/office/drawing/2014/main" id="{B64B1456-7B54-BB8B-E249-DA12E016EB63}"/>
                </a:ext>
              </a:extLst>
            </p:cNvPr>
            <p:cNvSpPr/>
            <p:nvPr/>
          </p:nvSpPr>
          <p:spPr>
            <a:xfrm>
              <a:off x="6504757" y="385403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8" name="Rectangle 245">
                  <a:extLst>
                    <a:ext uri="{FF2B5EF4-FFF2-40B4-BE49-F238E27FC236}">
                      <a16:creationId xmlns:a16="http://schemas.microsoft.com/office/drawing/2014/main" id="{B1ECE845-B3C2-A718-00AA-95A5F2CEBF75}"/>
                    </a:ext>
                  </a:extLst>
                </p:cNvPr>
                <p:cNvSpPr/>
                <p:nvPr/>
              </p:nvSpPr>
              <p:spPr>
                <a:xfrm>
                  <a:off x="7391914" y="324005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xmlns="">
            <p:sp>
              <p:nvSpPr>
                <p:cNvPr id="58" name="Rectangle 245">
                  <a:extLst>
                    <a:ext uri="{FF2B5EF4-FFF2-40B4-BE49-F238E27FC236}">
                      <a16:creationId xmlns:a16="http://schemas.microsoft.com/office/drawing/2014/main" id="{B1ECE845-B3C2-A718-00AA-95A5F2CEBF75}"/>
                    </a:ext>
                  </a:extLst>
                </p:cNvPr>
                <p:cNvSpPr>
                  <a:spLocks noRot="1" noChangeAspect="1" noMove="1" noResize="1" noEditPoints="1" noAdjustHandles="1" noChangeArrowheads="1" noChangeShapeType="1" noTextEdit="1"/>
                </p:cNvSpPr>
                <p:nvPr/>
              </p:nvSpPr>
              <p:spPr>
                <a:xfrm>
                  <a:off x="7391914" y="3240051"/>
                  <a:ext cx="1136850" cy="369332"/>
                </a:xfrm>
                <a:prstGeom prst="rect">
                  <a:avLst/>
                </a:prstGeom>
                <a:blipFill>
                  <a:blip r:embed="rId10"/>
                  <a:stretch>
                    <a:fillRect b="-6557"/>
                  </a:stretch>
                </a:blipFill>
              </p:spPr>
              <p:txBody>
                <a:bodyPr/>
                <a:lstStyle/>
                <a:p>
                  <a:r>
                    <a:rPr lang="pt-BR">
                      <a:noFill/>
                    </a:rPr>
                    <a:t> </a:t>
                  </a:r>
                </a:p>
              </p:txBody>
            </p:sp>
          </mc:Fallback>
        </mc:AlternateContent>
        <p:sp>
          <p:nvSpPr>
            <p:cNvPr id="59" name="Freeform 246">
              <a:extLst>
                <a:ext uri="{FF2B5EF4-FFF2-40B4-BE49-F238E27FC236}">
                  <a16:creationId xmlns:a16="http://schemas.microsoft.com/office/drawing/2014/main" id="{F0E4220D-D436-A312-4B38-08EEBB8CA41B}"/>
                </a:ext>
              </a:extLst>
            </p:cNvPr>
            <p:cNvSpPr/>
            <p:nvPr/>
          </p:nvSpPr>
          <p:spPr>
            <a:xfrm>
              <a:off x="7193096" y="3620073"/>
              <a:ext cx="399247" cy="369332"/>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3" name="Oval 194">
            <a:extLst>
              <a:ext uri="{FF2B5EF4-FFF2-40B4-BE49-F238E27FC236}">
                <a16:creationId xmlns:a16="http://schemas.microsoft.com/office/drawing/2014/main" id="{3BA16F13-CB34-2114-6B67-DBF3B6480C6C}"/>
              </a:ext>
            </a:extLst>
          </p:cNvPr>
          <p:cNvSpPr/>
          <p:nvPr/>
        </p:nvSpPr>
        <p:spPr>
          <a:xfrm>
            <a:off x="2055299" y="464697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194">
            <a:extLst>
              <a:ext uri="{FF2B5EF4-FFF2-40B4-BE49-F238E27FC236}">
                <a16:creationId xmlns:a16="http://schemas.microsoft.com/office/drawing/2014/main" id="{BDCFE137-FEBD-F6C6-6F07-B7C45F7F09DC}"/>
              </a:ext>
            </a:extLst>
          </p:cNvPr>
          <p:cNvSpPr/>
          <p:nvPr/>
        </p:nvSpPr>
        <p:spPr>
          <a:xfrm>
            <a:off x="1618424" y="469110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194">
            <a:extLst>
              <a:ext uri="{FF2B5EF4-FFF2-40B4-BE49-F238E27FC236}">
                <a16:creationId xmlns:a16="http://schemas.microsoft.com/office/drawing/2014/main" id="{5B476219-04CC-2CB5-F653-107F5FFB012A}"/>
              </a:ext>
            </a:extLst>
          </p:cNvPr>
          <p:cNvSpPr/>
          <p:nvPr/>
        </p:nvSpPr>
        <p:spPr>
          <a:xfrm>
            <a:off x="2488833" y="44638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926144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12283</TotalTime>
  <Words>10634</Words>
  <Application>Microsoft Office PowerPoint</Application>
  <PresentationFormat>Widescreen</PresentationFormat>
  <Paragraphs>940</Paragraphs>
  <Slides>77</Slides>
  <Notes>43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77</vt:i4>
      </vt:variant>
    </vt:vector>
  </HeadingPairs>
  <TitlesOfParts>
    <vt:vector size="86"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Função discriminante, g(x)</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Dissipação do gradiente </vt:lpstr>
      <vt:lpstr>Dissipação do gradiente </vt:lpstr>
      <vt:lpstr>Dissipação do gradiente </vt:lpstr>
      <vt:lpstr>Explosão do gradiente </vt:lpstr>
      <vt:lpstr>Apresentação do PowerPoint</vt:lpstr>
      <vt:lpstr>Adaptive Moment Estimation (Adam)</vt:lpstr>
      <vt:lpstr>Adaptive Moment Estimation (Adam)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2269</cp:revision>
  <dcterms:created xsi:type="dcterms:W3CDTF">2020-01-20T13:50:05Z</dcterms:created>
  <dcterms:modified xsi:type="dcterms:W3CDTF">2023-10-27T20:30:14Z</dcterms:modified>
</cp:coreProperties>
</file>